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7" r:id="rId2"/>
    <p:sldId id="305" r:id="rId3"/>
    <p:sldId id="739" r:id="rId4"/>
    <p:sldId id="749" r:id="rId5"/>
    <p:sldId id="659" r:id="rId6"/>
    <p:sldId id="653" r:id="rId7"/>
    <p:sldId id="746" r:id="rId8"/>
    <p:sldId id="710" r:id="rId9"/>
    <p:sldId id="482" r:id="rId10"/>
    <p:sldId id="663" r:id="rId11"/>
    <p:sldId id="664" r:id="rId12"/>
    <p:sldId id="742" r:id="rId13"/>
    <p:sldId id="763" r:id="rId14"/>
    <p:sldId id="703" r:id="rId15"/>
    <p:sldId id="755" r:id="rId16"/>
    <p:sldId id="518" r:id="rId17"/>
    <p:sldId id="671" r:id="rId18"/>
    <p:sldId id="672" r:id="rId19"/>
    <p:sldId id="721" r:id="rId20"/>
    <p:sldId id="720" r:id="rId21"/>
    <p:sldId id="723" r:id="rId22"/>
    <p:sldId id="727" r:id="rId23"/>
    <p:sldId id="740" r:id="rId24"/>
    <p:sldId id="631" r:id="rId25"/>
    <p:sldId id="717" r:id="rId26"/>
    <p:sldId id="626" r:id="rId27"/>
    <p:sldId id="748" r:id="rId28"/>
    <p:sldId id="752" r:id="rId29"/>
    <p:sldId id="762" r:id="rId30"/>
    <p:sldId id="54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EA900"/>
    <a:srgbClr val="EAEA00"/>
    <a:srgbClr val="FFCF37"/>
    <a:srgbClr val="8C3836"/>
    <a:srgbClr val="417016"/>
    <a:srgbClr val="EFF3EA"/>
    <a:srgbClr val="DEE7D1"/>
    <a:srgbClr val="C76361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6" autoAdjust="0"/>
    <p:restoredTop sz="91228" autoAdjust="0"/>
  </p:normalViewPr>
  <p:slideViewPr>
    <p:cSldViewPr>
      <p:cViewPr>
        <p:scale>
          <a:sx n="50" d="100"/>
          <a:sy n="50" d="100"/>
        </p:scale>
        <p:origin x="-175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D97CB-66A4-447F-8BBD-F79ADBFDD2F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0880FC3-2B5F-43B7-B783-258ACB8E1A0D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noProof="0" dirty="0" smtClean="0"/>
            <a:t>Introduction</a:t>
          </a:r>
          <a:endParaRPr lang="en-US" sz="1800" noProof="0" dirty="0"/>
        </a:p>
      </dgm:t>
    </dgm:pt>
    <dgm:pt modelId="{A7FAC52A-A2A8-489F-A1DB-C984EF36D594}" type="parTrans" cxnId="{A1979D26-674E-4832-BA89-B222580B7B02}">
      <dgm:prSet/>
      <dgm:spPr/>
      <dgm:t>
        <a:bodyPr/>
        <a:lstStyle/>
        <a:p>
          <a:endParaRPr lang="it-IT" sz="1800"/>
        </a:p>
      </dgm:t>
    </dgm:pt>
    <dgm:pt modelId="{48E5C08D-E3D7-4C99-A662-69B3C68165C5}" type="sibTrans" cxnId="{A1979D26-674E-4832-BA89-B222580B7B02}">
      <dgm:prSet/>
      <dgm:spPr/>
      <dgm:t>
        <a:bodyPr/>
        <a:lstStyle/>
        <a:p>
          <a:endParaRPr lang="it-IT" sz="1800"/>
        </a:p>
      </dgm:t>
    </dgm:pt>
    <dgm:pt modelId="{07D5E833-C34C-4B6C-A4C8-60C34396F86D}">
      <dgm:prSet phldrT="[Testo]" custT="1"/>
      <dgm:spPr>
        <a:solidFill>
          <a:schemeClr val="accent2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Architecture</a:t>
          </a:r>
          <a:endParaRPr lang="en-US" sz="1800" noProof="0" dirty="0"/>
        </a:p>
      </dgm:t>
    </dgm:pt>
    <dgm:pt modelId="{23EE3C2D-6438-4BC3-BA7A-40CED57454F2}" type="parTrans" cxnId="{B4B9ED0B-F26D-4C8C-AFF2-9F6779219686}">
      <dgm:prSet/>
      <dgm:spPr/>
      <dgm:t>
        <a:bodyPr/>
        <a:lstStyle/>
        <a:p>
          <a:endParaRPr lang="it-IT" sz="1800"/>
        </a:p>
      </dgm:t>
    </dgm:pt>
    <dgm:pt modelId="{4570A3DD-2D0F-4F92-B8F6-3C4CDC3717F4}" type="sibTrans" cxnId="{B4B9ED0B-F26D-4C8C-AFF2-9F6779219686}">
      <dgm:prSet/>
      <dgm:spPr/>
      <dgm:t>
        <a:bodyPr/>
        <a:lstStyle/>
        <a:p>
          <a:endParaRPr lang="it-IT" sz="1800"/>
        </a:p>
      </dgm:t>
    </dgm:pt>
    <dgm:pt modelId="{9931C47E-2D7F-437A-9284-9E4DD0A078D8}">
      <dgm:prSet phldrT="[Testo]" custT="1"/>
      <dgm:spPr>
        <a:solidFill>
          <a:schemeClr val="accent3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Capabilities</a:t>
          </a:r>
          <a:endParaRPr lang="it-IT" sz="1800" dirty="0"/>
        </a:p>
      </dgm:t>
    </dgm:pt>
    <dgm:pt modelId="{55EAA07A-FF5B-487C-842C-4BFB11D9DDD4}" type="parTrans" cxnId="{94D67B01-E9E3-4B13-8237-C028D783B485}">
      <dgm:prSet/>
      <dgm:spPr/>
      <dgm:t>
        <a:bodyPr/>
        <a:lstStyle/>
        <a:p>
          <a:endParaRPr lang="it-IT" sz="1800"/>
        </a:p>
      </dgm:t>
    </dgm:pt>
    <dgm:pt modelId="{2E57294E-7CCF-4147-A362-1F84D2D185E5}" type="sibTrans" cxnId="{94D67B01-E9E3-4B13-8237-C028D783B485}">
      <dgm:prSet/>
      <dgm:spPr/>
      <dgm:t>
        <a:bodyPr/>
        <a:lstStyle/>
        <a:p>
          <a:endParaRPr lang="it-IT" sz="1800"/>
        </a:p>
      </dgm:t>
    </dgm:pt>
    <dgm:pt modelId="{C6E73D27-A352-4A73-9C3C-2571716B5435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Conclusions</a:t>
          </a:r>
          <a:endParaRPr lang="en-US" sz="1800" noProof="0" dirty="0"/>
        </a:p>
      </dgm:t>
    </dgm:pt>
    <dgm:pt modelId="{46898E87-03CE-439E-88F3-05261662240F}" type="parTrans" cxnId="{87975E2C-4BDD-4AC8-B24C-547D969E59C7}">
      <dgm:prSet/>
      <dgm:spPr/>
      <dgm:t>
        <a:bodyPr/>
        <a:lstStyle/>
        <a:p>
          <a:endParaRPr lang="it-IT" sz="1800"/>
        </a:p>
      </dgm:t>
    </dgm:pt>
    <dgm:pt modelId="{BCF2DDB5-A4BD-4910-BB3C-F9A99A1A249A}" type="sibTrans" cxnId="{87975E2C-4BDD-4AC8-B24C-547D969E59C7}">
      <dgm:prSet/>
      <dgm:spPr/>
      <dgm:t>
        <a:bodyPr/>
        <a:lstStyle/>
        <a:p>
          <a:endParaRPr lang="it-IT" sz="1800"/>
        </a:p>
      </dgm:t>
    </dgm:pt>
    <dgm:pt modelId="{6A4BD9D3-55D0-45DB-812E-D2889DBFAD92}">
      <dgm:prSet phldrT="[Testo]" custT="1"/>
      <dgm:spPr>
        <a:solidFill>
          <a:schemeClr val="tx1">
            <a:lumMod val="65000"/>
            <a:lumOff val="3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Performance</a:t>
          </a:r>
          <a:endParaRPr lang="en-US" sz="1800" noProof="0" dirty="0"/>
        </a:p>
      </dgm:t>
    </dgm:pt>
    <dgm:pt modelId="{C899C669-76B6-4839-973D-2E02D1E6E98D}" type="parTrans" cxnId="{4DEC3F17-A044-403C-B908-CD0BD87CF657}">
      <dgm:prSet/>
      <dgm:spPr/>
      <dgm:t>
        <a:bodyPr/>
        <a:lstStyle/>
        <a:p>
          <a:endParaRPr lang="it-IT" sz="1800"/>
        </a:p>
      </dgm:t>
    </dgm:pt>
    <dgm:pt modelId="{9A5DA337-75BF-44C1-A2A0-4B0C6F286A80}" type="sibTrans" cxnId="{4DEC3F17-A044-403C-B908-CD0BD87CF657}">
      <dgm:prSet/>
      <dgm:spPr/>
      <dgm:t>
        <a:bodyPr/>
        <a:lstStyle/>
        <a:p>
          <a:endParaRPr lang="it-IT" sz="1800"/>
        </a:p>
      </dgm:t>
    </dgm:pt>
    <dgm:pt modelId="{8F620086-7D68-42F3-94A0-BAFE2D350E7E}" type="pres">
      <dgm:prSet presAssocID="{A60D97CB-66A4-447F-8BBD-F79ADBFDD2FD}" presName="Name0" presStyleCnt="0">
        <dgm:presLayoutVars>
          <dgm:dir/>
          <dgm:animLvl val="lvl"/>
          <dgm:resizeHandles val="exact"/>
        </dgm:presLayoutVars>
      </dgm:prSet>
      <dgm:spPr/>
    </dgm:pt>
    <dgm:pt modelId="{D0F3EE39-B357-42BB-AC40-6DE67ED4965C}" type="pres">
      <dgm:prSet presAssocID="{30880FC3-2B5F-43B7-B783-258ACB8E1A0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423D13-AB6B-4280-82C6-F78B75B5DE18}" type="pres">
      <dgm:prSet presAssocID="{48E5C08D-E3D7-4C99-A662-69B3C68165C5}" presName="parTxOnlySpace" presStyleCnt="0"/>
      <dgm:spPr/>
    </dgm:pt>
    <dgm:pt modelId="{8FB6FCD0-9163-4EF0-92FA-72325FEC5946}" type="pres">
      <dgm:prSet presAssocID="{07D5E833-C34C-4B6C-A4C8-60C34396F86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6418E9-7D69-477A-BB16-F1B73D381689}" type="pres">
      <dgm:prSet presAssocID="{4570A3DD-2D0F-4F92-B8F6-3C4CDC3717F4}" presName="parTxOnlySpace" presStyleCnt="0"/>
      <dgm:spPr/>
    </dgm:pt>
    <dgm:pt modelId="{C31897FA-9FE5-412D-9CB6-AB9B11A4F253}" type="pres">
      <dgm:prSet presAssocID="{9931C47E-2D7F-437A-9284-9E4DD0A078D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4FC87C-349A-4818-AC64-28B79A6DF844}" type="pres">
      <dgm:prSet presAssocID="{2E57294E-7CCF-4147-A362-1F84D2D185E5}" presName="parTxOnlySpace" presStyleCnt="0"/>
      <dgm:spPr/>
    </dgm:pt>
    <dgm:pt modelId="{73D8ED75-1B09-4037-82FD-ACA82D4F8389}" type="pres">
      <dgm:prSet presAssocID="{6A4BD9D3-55D0-45DB-812E-D2889DBFAD9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C9DCF-D175-4DCB-BAFF-BC5CD8587236}" type="pres">
      <dgm:prSet presAssocID="{9A5DA337-75BF-44C1-A2A0-4B0C6F286A80}" presName="parTxOnlySpace" presStyleCnt="0"/>
      <dgm:spPr/>
    </dgm:pt>
    <dgm:pt modelId="{3F0030B4-C75C-4861-B900-047F63B4B38F}" type="pres">
      <dgm:prSet presAssocID="{C6E73D27-A352-4A73-9C3C-2571716B543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B9ED0B-F26D-4C8C-AFF2-9F6779219686}" srcId="{A60D97CB-66A4-447F-8BBD-F79ADBFDD2FD}" destId="{07D5E833-C34C-4B6C-A4C8-60C34396F86D}" srcOrd="1" destOrd="0" parTransId="{23EE3C2D-6438-4BC3-BA7A-40CED57454F2}" sibTransId="{4570A3DD-2D0F-4F92-B8F6-3C4CDC3717F4}"/>
    <dgm:cxn modelId="{8EC57BC0-4B33-4C04-B44B-AC891E2CBEF9}" type="presOf" srcId="{A60D97CB-66A4-447F-8BBD-F79ADBFDD2FD}" destId="{8F620086-7D68-42F3-94A0-BAFE2D350E7E}" srcOrd="0" destOrd="0" presId="urn:microsoft.com/office/officeart/2005/8/layout/chevron1"/>
    <dgm:cxn modelId="{94D67B01-E9E3-4B13-8237-C028D783B485}" srcId="{A60D97CB-66A4-447F-8BBD-F79ADBFDD2FD}" destId="{9931C47E-2D7F-437A-9284-9E4DD0A078D8}" srcOrd="2" destOrd="0" parTransId="{55EAA07A-FF5B-487C-842C-4BFB11D9DDD4}" sibTransId="{2E57294E-7CCF-4147-A362-1F84D2D185E5}"/>
    <dgm:cxn modelId="{A1979D26-674E-4832-BA89-B222580B7B02}" srcId="{A60D97CB-66A4-447F-8BBD-F79ADBFDD2FD}" destId="{30880FC3-2B5F-43B7-B783-258ACB8E1A0D}" srcOrd="0" destOrd="0" parTransId="{A7FAC52A-A2A8-489F-A1DB-C984EF36D594}" sibTransId="{48E5C08D-E3D7-4C99-A662-69B3C68165C5}"/>
    <dgm:cxn modelId="{4DEC3F17-A044-403C-B908-CD0BD87CF657}" srcId="{A60D97CB-66A4-447F-8BBD-F79ADBFDD2FD}" destId="{6A4BD9D3-55D0-45DB-812E-D2889DBFAD92}" srcOrd="3" destOrd="0" parTransId="{C899C669-76B6-4839-973D-2E02D1E6E98D}" sibTransId="{9A5DA337-75BF-44C1-A2A0-4B0C6F286A80}"/>
    <dgm:cxn modelId="{5639C558-ADD0-4018-843A-3E53D72C20DC}" type="presOf" srcId="{6A4BD9D3-55D0-45DB-812E-D2889DBFAD92}" destId="{73D8ED75-1B09-4037-82FD-ACA82D4F8389}" srcOrd="0" destOrd="0" presId="urn:microsoft.com/office/officeart/2005/8/layout/chevron1"/>
    <dgm:cxn modelId="{87975E2C-4BDD-4AC8-B24C-547D969E59C7}" srcId="{A60D97CB-66A4-447F-8BBD-F79ADBFDD2FD}" destId="{C6E73D27-A352-4A73-9C3C-2571716B5435}" srcOrd="4" destOrd="0" parTransId="{46898E87-03CE-439E-88F3-05261662240F}" sibTransId="{BCF2DDB5-A4BD-4910-BB3C-F9A99A1A249A}"/>
    <dgm:cxn modelId="{35563454-298A-4297-B4BE-681267F2D324}" type="presOf" srcId="{07D5E833-C34C-4B6C-A4C8-60C34396F86D}" destId="{8FB6FCD0-9163-4EF0-92FA-72325FEC5946}" srcOrd="0" destOrd="0" presId="urn:microsoft.com/office/officeart/2005/8/layout/chevron1"/>
    <dgm:cxn modelId="{103AF144-C221-4E63-AE2F-2D5E52E32965}" type="presOf" srcId="{30880FC3-2B5F-43B7-B783-258ACB8E1A0D}" destId="{D0F3EE39-B357-42BB-AC40-6DE67ED4965C}" srcOrd="0" destOrd="0" presId="urn:microsoft.com/office/officeart/2005/8/layout/chevron1"/>
    <dgm:cxn modelId="{C4F85EB0-22BB-45EC-A294-34900053181F}" type="presOf" srcId="{9931C47E-2D7F-437A-9284-9E4DD0A078D8}" destId="{C31897FA-9FE5-412D-9CB6-AB9B11A4F253}" srcOrd="0" destOrd="0" presId="urn:microsoft.com/office/officeart/2005/8/layout/chevron1"/>
    <dgm:cxn modelId="{9AC0F8E5-47C5-4F3B-8854-2C40DED5C673}" type="presOf" srcId="{C6E73D27-A352-4A73-9C3C-2571716B5435}" destId="{3F0030B4-C75C-4861-B900-047F63B4B38F}" srcOrd="0" destOrd="0" presId="urn:microsoft.com/office/officeart/2005/8/layout/chevron1"/>
    <dgm:cxn modelId="{A4BA9CFB-AAF7-4BCE-B665-AE6B235A3652}" type="presParOf" srcId="{8F620086-7D68-42F3-94A0-BAFE2D350E7E}" destId="{D0F3EE39-B357-42BB-AC40-6DE67ED4965C}" srcOrd="0" destOrd="0" presId="urn:microsoft.com/office/officeart/2005/8/layout/chevron1"/>
    <dgm:cxn modelId="{5553129F-F743-435B-95E6-DC76978BA4E2}" type="presParOf" srcId="{8F620086-7D68-42F3-94A0-BAFE2D350E7E}" destId="{C3423D13-AB6B-4280-82C6-F78B75B5DE18}" srcOrd="1" destOrd="0" presId="urn:microsoft.com/office/officeart/2005/8/layout/chevron1"/>
    <dgm:cxn modelId="{E2A0BE91-3F5E-42DE-B8B0-23A57E651668}" type="presParOf" srcId="{8F620086-7D68-42F3-94A0-BAFE2D350E7E}" destId="{8FB6FCD0-9163-4EF0-92FA-72325FEC5946}" srcOrd="2" destOrd="0" presId="urn:microsoft.com/office/officeart/2005/8/layout/chevron1"/>
    <dgm:cxn modelId="{EA2F0AC4-4A9D-45F0-964A-FB0DD05FBB3E}" type="presParOf" srcId="{8F620086-7D68-42F3-94A0-BAFE2D350E7E}" destId="{CA6418E9-7D69-477A-BB16-F1B73D381689}" srcOrd="3" destOrd="0" presId="urn:microsoft.com/office/officeart/2005/8/layout/chevron1"/>
    <dgm:cxn modelId="{573084FB-7305-4AF3-B19E-647AEE5E727E}" type="presParOf" srcId="{8F620086-7D68-42F3-94A0-BAFE2D350E7E}" destId="{C31897FA-9FE5-412D-9CB6-AB9B11A4F253}" srcOrd="4" destOrd="0" presId="urn:microsoft.com/office/officeart/2005/8/layout/chevron1"/>
    <dgm:cxn modelId="{548FD0A4-7DC3-422F-B538-35A5B10C48F5}" type="presParOf" srcId="{8F620086-7D68-42F3-94A0-BAFE2D350E7E}" destId="{264FC87C-349A-4818-AC64-28B79A6DF844}" srcOrd="5" destOrd="0" presId="urn:microsoft.com/office/officeart/2005/8/layout/chevron1"/>
    <dgm:cxn modelId="{1E7C747D-24F3-43E6-89FA-74163AA4EF68}" type="presParOf" srcId="{8F620086-7D68-42F3-94A0-BAFE2D350E7E}" destId="{73D8ED75-1B09-4037-82FD-ACA82D4F8389}" srcOrd="6" destOrd="0" presId="urn:microsoft.com/office/officeart/2005/8/layout/chevron1"/>
    <dgm:cxn modelId="{EC9EB1CB-7D5B-4EA8-87C0-AC82FEEFD397}" type="presParOf" srcId="{8F620086-7D68-42F3-94A0-BAFE2D350E7E}" destId="{9B0C9DCF-D175-4DCB-BAFF-BC5CD8587236}" srcOrd="7" destOrd="0" presId="urn:microsoft.com/office/officeart/2005/8/layout/chevron1"/>
    <dgm:cxn modelId="{E348C3E9-E15E-428C-923E-00A768569FD2}" type="presParOf" srcId="{8F620086-7D68-42F3-94A0-BAFE2D350E7E}" destId="{3F0030B4-C75C-4861-B900-047F63B4B3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D97CB-66A4-447F-8BBD-F79ADBFDD2F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0880FC3-2B5F-43B7-B783-258ACB8E1A0D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Introduction</a:t>
          </a:r>
          <a:endParaRPr lang="en-US" sz="1800" noProof="0" dirty="0"/>
        </a:p>
      </dgm:t>
    </dgm:pt>
    <dgm:pt modelId="{A7FAC52A-A2A8-489F-A1DB-C984EF36D594}" type="parTrans" cxnId="{A1979D26-674E-4832-BA89-B222580B7B02}">
      <dgm:prSet/>
      <dgm:spPr/>
      <dgm:t>
        <a:bodyPr/>
        <a:lstStyle/>
        <a:p>
          <a:endParaRPr lang="it-IT" sz="1800"/>
        </a:p>
      </dgm:t>
    </dgm:pt>
    <dgm:pt modelId="{48E5C08D-E3D7-4C99-A662-69B3C68165C5}" type="sibTrans" cxnId="{A1979D26-674E-4832-BA89-B222580B7B02}">
      <dgm:prSet/>
      <dgm:spPr/>
      <dgm:t>
        <a:bodyPr/>
        <a:lstStyle/>
        <a:p>
          <a:endParaRPr lang="it-IT" sz="1800"/>
        </a:p>
      </dgm:t>
    </dgm:pt>
    <dgm:pt modelId="{07D5E833-C34C-4B6C-A4C8-60C34396F86D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noProof="0" dirty="0" smtClean="0"/>
            <a:t>Architecture</a:t>
          </a:r>
          <a:endParaRPr lang="en-US" sz="1800" noProof="0" dirty="0"/>
        </a:p>
      </dgm:t>
    </dgm:pt>
    <dgm:pt modelId="{23EE3C2D-6438-4BC3-BA7A-40CED57454F2}" type="parTrans" cxnId="{B4B9ED0B-F26D-4C8C-AFF2-9F6779219686}">
      <dgm:prSet/>
      <dgm:spPr/>
      <dgm:t>
        <a:bodyPr/>
        <a:lstStyle/>
        <a:p>
          <a:endParaRPr lang="it-IT" sz="1800"/>
        </a:p>
      </dgm:t>
    </dgm:pt>
    <dgm:pt modelId="{4570A3DD-2D0F-4F92-B8F6-3C4CDC3717F4}" type="sibTrans" cxnId="{B4B9ED0B-F26D-4C8C-AFF2-9F6779219686}">
      <dgm:prSet/>
      <dgm:spPr/>
      <dgm:t>
        <a:bodyPr/>
        <a:lstStyle/>
        <a:p>
          <a:endParaRPr lang="it-IT" sz="1800"/>
        </a:p>
      </dgm:t>
    </dgm:pt>
    <dgm:pt modelId="{9931C47E-2D7F-437A-9284-9E4DD0A078D8}">
      <dgm:prSet phldrT="[Testo]" custT="1"/>
      <dgm:spPr>
        <a:solidFill>
          <a:schemeClr val="accent3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Capabilities</a:t>
          </a:r>
          <a:endParaRPr lang="it-IT" sz="1800" dirty="0"/>
        </a:p>
      </dgm:t>
    </dgm:pt>
    <dgm:pt modelId="{55EAA07A-FF5B-487C-842C-4BFB11D9DDD4}" type="parTrans" cxnId="{94D67B01-E9E3-4B13-8237-C028D783B485}">
      <dgm:prSet/>
      <dgm:spPr/>
      <dgm:t>
        <a:bodyPr/>
        <a:lstStyle/>
        <a:p>
          <a:endParaRPr lang="it-IT" sz="1800"/>
        </a:p>
      </dgm:t>
    </dgm:pt>
    <dgm:pt modelId="{2E57294E-7CCF-4147-A362-1F84D2D185E5}" type="sibTrans" cxnId="{94D67B01-E9E3-4B13-8237-C028D783B485}">
      <dgm:prSet/>
      <dgm:spPr/>
      <dgm:t>
        <a:bodyPr/>
        <a:lstStyle/>
        <a:p>
          <a:endParaRPr lang="it-IT" sz="1800"/>
        </a:p>
      </dgm:t>
    </dgm:pt>
    <dgm:pt modelId="{C6E73D27-A352-4A73-9C3C-2571716B5435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Conclusions</a:t>
          </a:r>
          <a:endParaRPr lang="en-US" sz="1800" noProof="0" dirty="0"/>
        </a:p>
      </dgm:t>
    </dgm:pt>
    <dgm:pt modelId="{46898E87-03CE-439E-88F3-05261662240F}" type="parTrans" cxnId="{87975E2C-4BDD-4AC8-B24C-547D969E59C7}">
      <dgm:prSet/>
      <dgm:spPr/>
      <dgm:t>
        <a:bodyPr/>
        <a:lstStyle/>
        <a:p>
          <a:endParaRPr lang="it-IT" sz="1800"/>
        </a:p>
      </dgm:t>
    </dgm:pt>
    <dgm:pt modelId="{BCF2DDB5-A4BD-4910-BB3C-F9A99A1A249A}" type="sibTrans" cxnId="{87975E2C-4BDD-4AC8-B24C-547D969E59C7}">
      <dgm:prSet/>
      <dgm:spPr/>
      <dgm:t>
        <a:bodyPr/>
        <a:lstStyle/>
        <a:p>
          <a:endParaRPr lang="it-IT" sz="1800"/>
        </a:p>
      </dgm:t>
    </dgm:pt>
    <dgm:pt modelId="{6A4BD9D3-55D0-45DB-812E-D2889DBFAD92}">
      <dgm:prSet phldrT="[Testo]" custT="1"/>
      <dgm:spPr>
        <a:solidFill>
          <a:schemeClr val="tx1">
            <a:lumMod val="65000"/>
            <a:lumOff val="3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Performance</a:t>
          </a:r>
          <a:endParaRPr lang="en-US" sz="1800" noProof="0" dirty="0"/>
        </a:p>
      </dgm:t>
    </dgm:pt>
    <dgm:pt modelId="{C899C669-76B6-4839-973D-2E02D1E6E98D}" type="parTrans" cxnId="{4DEC3F17-A044-403C-B908-CD0BD87CF657}">
      <dgm:prSet/>
      <dgm:spPr/>
      <dgm:t>
        <a:bodyPr/>
        <a:lstStyle/>
        <a:p>
          <a:endParaRPr lang="it-IT" sz="1800"/>
        </a:p>
      </dgm:t>
    </dgm:pt>
    <dgm:pt modelId="{9A5DA337-75BF-44C1-A2A0-4B0C6F286A80}" type="sibTrans" cxnId="{4DEC3F17-A044-403C-B908-CD0BD87CF657}">
      <dgm:prSet/>
      <dgm:spPr/>
      <dgm:t>
        <a:bodyPr/>
        <a:lstStyle/>
        <a:p>
          <a:endParaRPr lang="it-IT" sz="1800"/>
        </a:p>
      </dgm:t>
    </dgm:pt>
    <dgm:pt modelId="{8F620086-7D68-42F3-94A0-BAFE2D350E7E}" type="pres">
      <dgm:prSet presAssocID="{A60D97CB-66A4-447F-8BBD-F79ADBFDD2FD}" presName="Name0" presStyleCnt="0">
        <dgm:presLayoutVars>
          <dgm:dir/>
          <dgm:animLvl val="lvl"/>
          <dgm:resizeHandles val="exact"/>
        </dgm:presLayoutVars>
      </dgm:prSet>
      <dgm:spPr/>
    </dgm:pt>
    <dgm:pt modelId="{D0F3EE39-B357-42BB-AC40-6DE67ED4965C}" type="pres">
      <dgm:prSet presAssocID="{30880FC3-2B5F-43B7-B783-258ACB8E1A0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423D13-AB6B-4280-82C6-F78B75B5DE18}" type="pres">
      <dgm:prSet presAssocID="{48E5C08D-E3D7-4C99-A662-69B3C68165C5}" presName="parTxOnlySpace" presStyleCnt="0"/>
      <dgm:spPr/>
    </dgm:pt>
    <dgm:pt modelId="{8FB6FCD0-9163-4EF0-92FA-72325FEC5946}" type="pres">
      <dgm:prSet presAssocID="{07D5E833-C34C-4B6C-A4C8-60C34396F86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6418E9-7D69-477A-BB16-F1B73D381689}" type="pres">
      <dgm:prSet presAssocID="{4570A3DD-2D0F-4F92-B8F6-3C4CDC3717F4}" presName="parTxOnlySpace" presStyleCnt="0"/>
      <dgm:spPr/>
    </dgm:pt>
    <dgm:pt modelId="{C31897FA-9FE5-412D-9CB6-AB9B11A4F253}" type="pres">
      <dgm:prSet presAssocID="{9931C47E-2D7F-437A-9284-9E4DD0A078D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4FC87C-349A-4818-AC64-28B79A6DF844}" type="pres">
      <dgm:prSet presAssocID="{2E57294E-7CCF-4147-A362-1F84D2D185E5}" presName="parTxOnlySpace" presStyleCnt="0"/>
      <dgm:spPr/>
    </dgm:pt>
    <dgm:pt modelId="{73D8ED75-1B09-4037-82FD-ACA82D4F8389}" type="pres">
      <dgm:prSet presAssocID="{6A4BD9D3-55D0-45DB-812E-D2889DBFAD9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C9DCF-D175-4DCB-BAFF-BC5CD8587236}" type="pres">
      <dgm:prSet presAssocID="{9A5DA337-75BF-44C1-A2A0-4B0C6F286A80}" presName="parTxOnlySpace" presStyleCnt="0"/>
      <dgm:spPr/>
    </dgm:pt>
    <dgm:pt modelId="{3F0030B4-C75C-4861-B900-047F63B4B38F}" type="pres">
      <dgm:prSet presAssocID="{C6E73D27-A352-4A73-9C3C-2571716B543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E8436B-69A9-4DA9-9F7F-642CEE999CC3}" type="presOf" srcId="{C6E73D27-A352-4A73-9C3C-2571716B5435}" destId="{3F0030B4-C75C-4861-B900-047F63B4B38F}" srcOrd="0" destOrd="0" presId="urn:microsoft.com/office/officeart/2005/8/layout/chevron1"/>
    <dgm:cxn modelId="{1FE3E0C0-FB1A-4925-BBD3-EBCF3BD8B994}" type="presOf" srcId="{07D5E833-C34C-4B6C-A4C8-60C34396F86D}" destId="{8FB6FCD0-9163-4EF0-92FA-72325FEC5946}" srcOrd="0" destOrd="0" presId="urn:microsoft.com/office/officeart/2005/8/layout/chevron1"/>
    <dgm:cxn modelId="{B4B9ED0B-F26D-4C8C-AFF2-9F6779219686}" srcId="{A60D97CB-66A4-447F-8BBD-F79ADBFDD2FD}" destId="{07D5E833-C34C-4B6C-A4C8-60C34396F86D}" srcOrd="1" destOrd="0" parTransId="{23EE3C2D-6438-4BC3-BA7A-40CED57454F2}" sibTransId="{4570A3DD-2D0F-4F92-B8F6-3C4CDC3717F4}"/>
    <dgm:cxn modelId="{E406D927-9919-447B-B87C-F77CEE4B710A}" type="presOf" srcId="{6A4BD9D3-55D0-45DB-812E-D2889DBFAD92}" destId="{73D8ED75-1B09-4037-82FD-ACA82D4F8389}" srcOrd="0" destOrd="0" presId="urn:microsoft.com/office/officeart/2005/8/layout/chevron1"/>
    <dgm:cxn modelId="{94D67B01-E9E3-4B13-8237-C028D783B485}" srcId="{A60D97CB-66A4-447F-8BBD-F79ADBFDD2FD}" destId="{9931C47E-2D7F-437A-9284-9E4DD0A078D8}" srcOrd="2" destOrd="0" parTransId="{55EAA07A-FF5B-487C-842C-4BFB11D9DDD4}" sibTransId="{2E57294E-7CCF-4147-A362-1F84D2D185E5}"/>
    <dgm:cxn modelId="{A1979D26-674E-4832-BA89-B222580B7B02}" srcId="{A60D97CB-66A4-447F-8BBD-F79ADBFDD2FD}" destId="{30880FC3-2B5F-43B7-B783-258ACB8E1A0D}" srcOrd="0" destOrd="0" parTransId="{A7FAC52A-A2A8-489F-A1DB-C984EF36D594}" sibTransId="{48E5C08D-E3D7-4C99-A662-69B3C68165C5}"/>
    <dgm:cxn modelId="{4DEC3F17-A044-403C-B908-CD0BD87CF657}" srcId="{A60D97CB-66A4-447F-8BBD-F79ADBFDD2FD}" destId="{6A4BD9D3-55D0-45DB-812E-D2889DBFAD92}" srcOrd="3" destOrd="0" parTransId="{C899C669-76B6-4839-973D-2E02D1E6E98D}" sibTransId="{9A5DA337-75BF-44C1-A2A0-4B0C6F286A80}"/>
    <dgm:cxn modelId="{9D32FF05-081D-4CD8-87A0-2B3205841552}" type="presOf" srcId="{9931C47E-2D7F-437A-9284-9E4DD0A078D8}" destId="{C31897FA-9FE5-412D-9CB6-AB9B11A4F253}" srcOrd="0" destOrd="0" presId="urn:microsoft.com/office/officeart/2005/8/layout/chevron1"/>
    <dgm:cxn modelId="{87975E2C-4BDD-4AC8-B24C-547D969E59C7}" srcId="{A60D97CB-66A4-447F-8BBD-F79ADBFDD2FD}" destId="{C6E73D27-A352-4A73-9C3C-2571716B5435}" srcOrd="4" destOrd="0" parTransId="{46898E87-03CE-439E-88F3-05261662240F}" sibTransId="{BCF2DDB5-A4BD-4910-BB3C-F9A99A1A249A}"/>
    <dgm:cxn modelId="{8D3E5841-BF6D-4EFF-9831-03DA2C3744ED}" type="presOf" srcId="{A60D97CB-66A4-447F-8BBD-F79ADBFDD2FD}" destId="{8F620086-7D68-42F3-94A0-BAFE2D350E7E}" srcOrd="0" destOrd="0" presId="urn:microsoft.com/office/officeart/2005/8/layout/chevron1"/>
    <dgm:cxn modelId="{62DD87B1-9AFF-4D74-86FB-61DBAD82AB22}" type="presOf" srcId="{30880FC3-2B5F-43B7-B783-258ACB8E1A0D}" destId="{D0F3EE39-B357-42BB-AC40-6DE67ED4965C}" srcOrd="0" destOrd="0" presId="urn:microsoft.com/office/officeart/2005/8/layout/chevron1"/>
    <dgm:cxn modelId="{6DF65ED8-DB86-4FBC-8C81-86A99B5F12A3}" type="presParOf" srcId="{8F620086-7D68-42F3-94A0-BAFE2D350E7E}" destId="{D0F3EE39-B357-42BB-AC40-6DE67ED4965C}" srcOrd="0" destOrd="0" presId="urn:microsoft.com/office/officeart/2005/8/layout/chevron1"/>
    <dgm:cxn modelId="{08C6F11A-1677-4A87-97B2-D238337A98F9}" type="presParOf" srcId="{8F620086-7D68-42F3-94A0-BAFE2D350E7E}" destId="{C3423D13-AB6B-4280-82C6-F78B75B5DE18}" srcOrd="1" destOrd="0" presId="urn:microsoft.com/office/officeart/2005/8/layout/chevron1"/>
    <dgm:cxn modelId="{D4D57CB1-287F-4702-A590-9DE558A96CD5}" type="presParOf" srcId="{8F620086-7D68-42F3-94A0-BAFE2D350E7E}" destId="{8FB6FCD0-9163-4EF0-92FA-72325FEC5946}" srcOrd="2" destOrd="0" presId="urn:microsoft.com/office/officeart/2005/8/layout/chevron1"/>
    <dgm:cxn modelId="{49E096A7-DD1A-4DF3-A7C7-A6DEDA9C5AE1}" type="presParOf" srcId="{8F620086-7D68-42F3-94A0-BAFE2D350E7E}" destId="{CA6418E9-7D69-477A-BB16-F1B73D381689}" srcOrd="3" destOrd="0" presId="urn:microsoft.com/office/officeart/2005/8/layout/chevron1"/>
    <dgm:cxn modelId="{2DB87370-0F2E-4514-B1AF-9FCB4094DBD2}" type="presParOf" srcId="{8F620086-7D68-42F3-94A0-BAFE2D350E7E}" destId="{C31897FA-9FE5-412D-9CB6-AB9B11A4F253}" srcOrd="4" destOrd="0" presId="urn:microsoft.com/office/officeart/2005/8/layout/chevron1"/>
    <dgm:cxn modelId="{595F4AD2-F2BE-449A-A495-13B63641F821}" type="presParOf" srcId="{8F620086-7D68-42F3-94A0-BAFE2D350E7E}" destId="{264FC87C-349A-4818-AC64-28B79A6DF844}" srcOrd="5" destOrd="0" presId="urn:microsoft.com/office/officeart/2005/8/layout/chevron1"/>
    <dgm:cxn modelId="{E8C59F2F-8C23-465F-8CD3-8B78C0E4C4DC}" type="presParOf" srcId="{8F620086-7D68-42F3-94A0-BAFE2D350E7E}" destId="{73D8ED75-1B09-4037-82FD-ACA82D4F8389}" srcOrd="6" destOrd="0" presId="urn:microsoft.com/office/officeart/2005/8/layout/chevron1"/>
    <dgm:cxn modelId="{D4132256-45CF-4E47-B451-B15B6A655F11}" type="presParOf" srcId="{8F620086-7D68-42F3-94A0-BAFE2D350E7E}" destId="{9B0C9DCF-D175-4DCB-BAFF-BC5CD8587236}" srcOrd="7" destOrd="0" presId="urn:microsoft.com/office/officeart/2005/8/layout/chevron1"/>
    <dgm:cxn modelId="{A3EE7F5A-64DF-4E5F-8FAB-AF96DDDD666F}" type="presParOf" srcId="{8F620086-7D68-42F3-94A0-BAFE2D350E7E}" destId="{3F0030B4-C75C-4861-B900-047F63B4B3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D97CB-66A4-447F-8BBD-F79ADBFDD2F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0880FC3-2B5F-43B7-B783-258ACB8E1A0D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Introduction</a:t>
          </a:r>
          <a:endParaRPr lang="en-US" sz="1800" noProof="0" dirty="0"/>
        </a:p>
      </dgm:t>
    </dgm:pt>
    <dgm:pt modelId="{A7FAC52A-A2A8-489F-A1DB-C984EF36D594}" type="parTrans" cxnId="{A1979D26-674E-4832-BA89-B222580B7B02}">
      <dgm:prSet/>
      <dgm:spPr/>
      <dgm:t>
        <a:bodyPr/>
        <a:lstStyle/>
        <a:p>
          <a:endParaRPr lang="it-IT" sz="1800"/>
        </a:p>
      </dgm:t>
    </dgm:pt>
    <dgm:pt modelId="{48E5C08D-E3D7-4C99-A662-69B3C68165C5}" type="sibTrans" cxnId="{A1979D26-674E-4832-BA89-B222580B7B02}">
      <dgm:prSet/>
      <dgm:spPr/>
      <dgm:t>
        <a:bodyPr/>
        <a:lstStyle/>
        <a:p>
          <a:endParaRPr lang="it-IT" sz="1800"/>
        </a:p>
      </dgm:t>
    </dgm:pt>
    <dgm:pt modelId="{07D5E833-C34C-4B6C-A4C8-60C34396F86D}">
      <dgm:prSet phldrT="[Testo]" custT="1"/>
      <dgm:spPr>
        <a:solidFill>
          <a:schemeClr val="accent2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Architecture</a:t>
          </a:r>
          <a:endParaRPr lang="en-US" sz="1800" noProof="0" dirty="0"/>
        </a:p>
      </dgm:t>
    </dgm:pt>
    <dgm:pt modelId="{23EE3C2D-6438-4BC3-BA7A-40CED57454F2}" type="parTrans" cxnId="{B4B9ED0B-F26D-4C8C-AFF2-9F6779219686}">
      <dgm:prSet/>
      <dgm:spPr/>
      <dgm:t>
        <a:bodyPr/>
        <a:lstStyle/>
        <a:p>
          <a:endParaRPr lang="it-IT" sz="1800"/>
        </a:p>
      </dgm:t>
    </dgm:pt>
    <dgm:pt modelId="{4570A3DD-2D0F-4F92-B8F6-3C4CDC3717F4}" type="sibTrans" cxnId="{B4B9ED0B-F26D-4C8C-AFF2-9F6779219686}">
      <dgm:prSet/>
      <dgm:spPr/>
      <dgm:t>
        <a:bodyPr/>
        <a:lstStyle/>
        <a:p>
          <a:endParaRPr lang="it-IT" sz="1800"/>
        </a:p>
      </dgm:t>
    </dgm:pt>
    <dgm:pt modelId="{9931C47E-2D7F-437A-9284-9E4DD0A078D8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noProof="0" dirty="0" smtClean="0"/>
            <a:t>Capabilities</a:t>
          </a:r>
          <a:endParaRPr lang="it-IT" sz="1800" dirty="0"/>
        </a:p>
      </dgm:t>
    </dgm:pt>
    <dgm:pt modelId="{55EAA07A-FF5B-487C-842C-4BFB11D9DDD4}" type="parTrans" cxnId="{94D67B01-E9E3-4B13-8237-C028D783B485}">
      <dgm:prSet/>
      <dgm:spPr/>
      <dgm:t>
        <a:bodyPr/>
        <a:lstStyle/>
        <a:p>
          <a:endParaRPr lang="it-IT" sz="1800"/>
        </a:p>
      </dgm:t>
    </dgm:pt>
    <dgm:pt modelId="{2E57294E-7CCF-4147-A362-1F84D2D185E5}" type="sibTrans" cxnId="{94D67B01-E9E3-4B13-8237-C028D783B485}">
      <dgm:prSet/>
      <dgm:spPr/>
      <dgm:t>
        <a:bodyPr/>
        <a:lstStyle/>
        <a:p>
          <a:endParaRPr lang="it-IT" sz="1800"/>
        </a:p>
      </dgm:t>
    </dgm:pt>
    <dgm:pt modelId="{C6E73D27-A352-4A73-9C3C-2571716B5435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Conclusions</a:t>
          </a:r>
          <a:endParaRPr lang="en-US" sz="1800" noProof="0" dirty="0"/>
        </a:p>
      </dgm:t>
    </dgm:pt>
    <dgm:pt modelId="{46898E87-03CE-439E-88F3-05261662240F}" type="parTrans" cxnId="{87975E2C-4BDD-4AC8-B24C-547D969E59C7}">
      <dgm:prSet/>
      <dgm:spPr/>
      <dgm:t>
        <a:bodyPr/>
        <a:lstStyle/>
        <a:p>
          <a:endParaRPr lang="it-IT" sz="1800"/>
        </a:p>
      </dgm:t>
    </dgm:pt>
    <dgm:pt modelId="{BCF2DDB5-A4BD-4910-BB3C-F9A99A1A249A}" type="sibTrans" cxnId="{87975E2C-4BDD-4AC8-B24C-547D969E59C7}">
      <dgm:prSet/>
      <dgm:spPr/>
      <dgm:t>
        <a:bodyPr/>
        <a:lstStyle/>
        <a:p>
          <a:endParaRPr lang="it-IT" sz="1800"/>
        </a:p>
      </dgm:t>
    </dgm:pt>
    <dgm:pt modelId="{6A4BD9D3-55D0-45DB-812E-D2889DBFAD92}">
      <dgm:prSet phldrT="[Testo]" custT="1"/>
      <dgm:spPr>
        <a:solidFill>
          <a:schemeClr val="tx1">
            <a:lumMod val="65000"/>
            <a:lumOff val="3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Performance</a:t>
          </a:r>
          <a:endParaRPr lang="en-US" sz="1800" noProof="0" dirty="0"/>
        </a:p>
      </dgm:t>
    </dgm:pt>
    <dgm:pt modelId="{C899C669-76B6-4839-973D-2E02D1E6E98D}" type="parTrans" cxnId="{4DEC3F17-A044-403C-B908-CD0BD87CF657}">
      <dgm:prSet/>
      <dgm:spPr/>
      <dgm:t>
        <a:bodyPr/>
        <a:lstStyle/>
        <a:p>
          <a:endParaRPr lang="it-IT" sz="1800"/>
        </a:p>
      </dgm:t>
    </dgm:pt>
    <dgm:pt modelId="{9A5DA337-75BF-44C1-A2A0-4B0C6F286A80}" type="sibTrans" cxnId="{4DEC3F17-A044-403C-B908-CD0BD87CF657}">
      <dgm:prSet/>
      <dgm:spPr/>
      <dgm:t>
        <a:bodyPr/>
        <a:lstStyle/>
        <a:p>
          <a:endParaRPr lang="it-IT" sz="1800"/>
        </a:p>
      </dgm:t>
    </dgm:pt>
    <dgm:pt modelId="{8F620086-7D68-42F3-94A0-BAFE2D350E7E}" type="pres">
      <dgm:prSet presAssocID="{A60D97CB-66A4-447F-8BBD-F79ADBFDD2FD}" presName="Name0" presStyleCnt="0">
        <dgm:presLayoutVars>
          <dgm:dir/>
          <dgm:animLvl val="lvl"/>
          <dgm:resizeHandles val="exact"/>
        </dgm:presLayoutVars>
      </dgm:prSet>
      <dgm:spPr/>
    </dgm:pt>
    <dgm:pt modelId="{D0F3EE39-B357-42BB-AC40-6DE67ED4965C}" type="pres">
      <dgm:prSet presAssocID="{30880FC3-2B5F-43B7-B783-258ACB8E1A0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423D13-AB6B-4280-82C6-F78B75B5DE18}" type="pres">
      <dgm:prSet presAssocID="{48E5C08D-E3D7-4C99-A662-69B3C68165C5}" presName="parTxOnlySpace" presStyleCnt="0"/>
      <dgm:spPr/>
    </dgm:pt>
    <dgm:pt modelId="{8FB6FCD0-9163-4EF0-92FA-72325FEC5946}" type="pres">
      <dgm:prSet presAssocID="{07D5E833-C34C-4B6C-A4C8-60C34396F86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6418E9-7D69-477A-BB16-F1B73D381689}" type="pres">
      <dgm:prSet presAssocID="{4570A3DD-2D0F-4F92-B8F6-3C4CDC3717F4}" presName="parTxOnlySpace" presStyleCnt="0"/>
      <dgm:spPr/>
    </dgm:pt>
    <dgm:pt modelId="{C31897FA-9FE5-412D-9CB6-AB9B11A4F253}" type="pres">
      <dgm:prSet presAssocID="{9931C47E-2D7F-437A-9284-9E4DD0A078D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4FC87C-349A-4818-AC64-28B79A6DF844}" type="pres">
      <dgm:prSet presAssocID="{2E57294E-7CCF-4147-A362-1F84D2D185E5}" presName="parTxOnlySpace" presStyleCnt="0"/>
      <dgm:spPr/>
    </dgm:pt>
    <dgm:pt modelId="{73D8ED75-1B09-4037-82FD-ACA82D4F8389}" type="pres">
      <dgm:prSet presAssocID="{6A4BD9D3-55D0-45DB-812E-D2889DBFAD9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C9DCF-D175-4DCB-BAFF-BC5CD8587236}" type="pres">
      <dgm:prSet presAssocID="{9A5DA337-75BF-44C1-A2A0-4B0C6F286A80}" presName="parTxOnlySpace" presStyleCnt="0"/>
      <dgm:spPr/>
    </dgm:pt>
    <dgm:pt modelId="{3F0030B4-C75C-4861-B900-047F63B4B38F}" type="pres">
      <dgm:prSet presAssocID="{C6E73D27-A352-4A73-9C3C-2571716B543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C91EE4-9620-4545-B57E-B546CCEF2150}" type="presOf" srcId="{07D5E833-C34C-4B6C-A4C8-60C34396F86D}" destId="{8FB6FCD0-9163-4EF0-92FA-72325FEC5946}" srcOrd="0" destOrd="0" presId="urn:microsoft.com/office/officeart/2005/8/layout/chevron1"/>
    <dgm:cxn modelId="{4DEC3F17-A044-403C-B908-CD0BD87CF657}" srcId="{A60D97CB-66A4-447F-8BBD-F79ADBFDD2FD}" destId="{6A4BD9D3-55D0-45DB-812E-D2889DBFAD92}" srcOrd="3" destOrd="0" parTransId="{C899C669-76B6-4839-973D-2E02D1E6E98D}" sibTransId="{9A5DA337-75BF-44C1-A2A0-4B0C6F286A80}"/>
    <dgm:cxn modelId="{32FADC47-3F7B-4CC2-A58A-BD4AB2717384}" type="presOf" srcId="{9931C47E-2D7F-437A-9284-9E4DD0A078D8}" destId="{C31897FA-9FE5-412D-9CB6-AB9B11A4F253}" srcOrd="0" destOrd="0" presId="urn:microsoft.com/office/officeart/2005/8/layout/chevron1"/>
    <dgm:cxn modelId="{54B061B6-E100-4806-B777-D793104A732D}" type="presOf" srcId="{C6E73D27-A352-4A73-9C3C-2571716B5435}" destId="{3F0030B4-C75C-4861-B900-047F63B4B38F}" srcOrd="0" destOrd="0" presId="urn:microsoft.com/office/officeart/2005/8/layout/chevron1"/>
    <dgm:cxn modelId="{87975E2C-4BDD-4AC8-B24C-547D969E59C7}" srcId="{A60D97CB-66A4-447F-8BBD-F79ADBFDD2FD}" destId="{C6E73D27-A352-4A73-9C3C-2571716B5435}" srcOrd="4" destOrd="0" parTransId="{46898E87-03CE-439E-88F3-05261662240F}" sibTransId="{BCF2DDB5-A4BD-4910-BB3C-F9A99A1A249A}"/>
    <dgm:cxn modelId="{94D67B01-E9E3-4B13-8237-C028D783B485}" srcId="{A60D97CB-66A4-447F-8BBD-F79ADBFDD2FD}" destId="{9931C47E-2D7F-437A-9284-9E4DD0A078D8}" srcOrd="2" destOrd="0" parTransId="{55EAA07A-FF5B-487C-842C-4BFB11D9DDD4}" sibTransId="{2E57294E-7CCF-4147-A362-1F84D2D185E5}"/>
    <dgm:cxn modelId="{A1979D26-674E-4832-BA89-B222580B7B02}" srcId="{A60D97CB-66A4-447F-8BBD-F79ADBFDD2FD}" destId="{30880FC3-2B5F-43B7-B783-258ACB8E1A0D}" srcOrd="0" destOrd="0" parTransId="{A7FAC52A-A2A8-489F-A1DB-C984EF36D594}" sibTransId="{48E5C08D-E3D7-4C99-A662-69B3C68165C5}"/>
    <dgm:cxn modelId="{D711E8D4-2B59-4584-ADF0-A829A7B5B8AE}" type="presOf" srcId="{A60D97CB-66A4-447F-8BBD-F79ADBFDD2FD}" destId="{8F620086-7D68-42F3-94A0-BAFE2D350E7E}" srcOrd="0" destOrd="0" presId="urn:microsoft.com/office/officeart/2005/8/layout/chevron1"/>
    <dgm:cxn modelId="{F2FFF642-80F1-4EC7-A3BC-7BBECF26C318}" type="presOf" srcId="{30880FC3-2B5F-43B7-B783-258ACB8E1A0D}" destId="{D0F3EE39-B357-42BB-AC40-6DE67ED4965C}" srcOrd="0" destOrd="0" presId="urn:microsoft.com/office/officeart/2005/8/layout/chevron1"/>
    <dgm:cxn modelId="{CF6A4D87-4920-47B9-9FAE-356B49A15C0C}" type="presOf" srcId="{6A4BD9D3-55D0-45DB-812E-D2889DBFAD92}" destId="{73D8ED75-1B09-4037-82FD-ACA82D4F8389}" srcOrd="0" destOrd="0" presId="urn:microsoft.com/office/officeart/2005/8/layout/chevron1"/>
    <dgm:cxn modelId="{B4B9ED0B-F26D-4C8C-AFF2-9F6779219686}" srcId="{A60D97CB-66A4-447F-8BBD-F79ADBFDD2FD}" destId="{07D5E833-C34C-4B6C-A4C8-60C34396F86D}" srcOrd="1" destOrd="0" parTransId="{23EE3C2D-6438-4BC3-BA7A-40CED57454F2}" sibTransId="{4570A3DD-2D0F-4F92-B8F6-3C4CDC3717F4}"/>
    <dgm:cxn modelId="{72006924-209D-4AC9-9668-9AB097E009D9}" type="presParOf" srcId="{8F620086-7D68-42F3-94A0-BAFE2D350E7E}" destId="{D0F3EE39-B357-42BB-AC40-6DE67ED4965C}" srcOrd="0" destOrd="0" presId="urn:microsoft.com/office/officeart/2005/8/layout/chevron1"/>
    <dgm:cxn modelId="{B54B4166-C4A4-4DC5-A5E8-68B8BBD1C9D0}" type="presParOf" srcId="{8F620086-7D68-42F3-94A0-BAFE2D350E7E}" destId="{C3423D13-AB6B-4280-82C6-F78B75B5DE18}" srcOrd="1" destOrd="0" presId="urn:microsoft.com/office/officeart/2005/8/layout/chevron1"/>
    <dgm:cxn modelId="{A76EC74A-0149-426B-B2DA-B108471AA98F}" type="presParOf" srcId="{8F620086-7D68-42F3-94A0-BAFE2D350E7E}" destId="{8FB6FCD0-9163-4EF0-92FA-72325FEC5946}" srcOrd="2" destOrd="0" presId="urn:microsoft.com/office/officeart/2005/8/layout/chevron1"/>
    <dgm:cxn modelId="{CD5B8711-B279-436B-A53A-4BC2DF89F104}" type="presParOf" srcId="{8F620086-7D68-42F3-94A0-BAFE2D350E7E}" destId="{CA6418E9-7D69-477A-BB16-F1B73D381689}" srcOrd="3" destOrd="0" presId="urn:microsoft.com/office/officeart/2005/8/layout/chevron1"/>
    <dgm:cxn modelId="{B64890CA-412E-40C7-8233-A0DAEB4D4557}" type="presParOf" srcId="{8F620086-7D68-42F3-94A0-BAFE2D350E7E}" destId="{C31897FA-9FE5-412D-9CB6-AB9B11A4F253}" srcOrd="4" destOrd="0" presId="urn:microsoft.com/office/officeart/2005/8/layout/chevron1"/>
    <dgm:cxn modelId="{E5A68D55-9A8C-42C1-93AE-108C68B694D2}" type="presParOf" srcId="{8F620086-7D68-42F3-94A0-BAFE2D350E7E}" destId="{264FC87C-349A-4818-AC64-28B79A6DF844}" srcOrd="5" destOrd="0" presId="urn:microsoft.com/office/officeart/2005/8/layout/chevron1"/>
    <dgm:cxn modelId="{38E76E72-0912-42FE-9FDE-2288641ADBCA}" type="presParOf" srcId="{8F620086-7D68-42F3-94A0-BAFE2D350E7E}" destId="{73D8ED75-1B09-4037-82FD-ACA82D4F8389}" srcOrd="6" destOrd="0" presId="urn:microsoft.com/office/officeart/2005/8/layout/chevron1"/>
    <dgm:cxn modelId="{DA1CD9D2-2E4A-4B23-A764-9B5F7BDCB8D1}" type="presParOf" srcId="{8F620086-7D68-42F3-94A0-BAFE2D350E7E}" destId="{9B0C9DCF-D175-4DCB-BAFF-BC5CD8587236}" srcOrd="7" destOrd="0" presId="urn:microsoft.com/office/officeart/2005/8/layout/chevron1"/>
    <dgm:cxn modelId="{C9F93EA5-2FB6-46A9-98EA-0F0C083BAEBF}" type="presParOf" srcId="{8F620086-7D68-42F3-94A0-BAFE2D350E7E}" destId="{3F0030B4-C75C-4861-B900-047F63B4B3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D97CB-66A4-447F-8BBD-F79ADBFDD2F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0880FC3-2B5F-43B7-B783-258ACB8E1A0D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Introduction</a:t>
          </a:r>
          <a:endParaRPr lang="en-US" sz="1800" noProof="0" dirty="0"/>
        </a:p>
      </dgm:t>
    </dgm:pt>
    <dgm:pt modelId="{A7FAC52A-A2A8-489F-A1DB-C984EF36D594}" type="parTrans" cxnId="{A1979D26-674E-4832-BA89-B222580B7B02}">
      <dgm:prSet/>
      <dgm:spPr/>
      <dgm:t>
        <a:bodyPr/>
        <a:lstStyle/>
        <a:p>
          <a:endParaRPr lang="it-IT" sz="1800"/>
        </a:p>
      </dgm:t>
    </dgm:pt>
    <dgm:pt modelId="{48E5C08D-E3D7-4C99-A662-69B3C68165C5}" type="sibTrans" cxnId="{A1979D26-674E-4832-BA89-B222580B7B02}">
      <dgm:prSet/>
      <dgm:spPr/>
      <dgm:t>
        <a:bodyPr/>
        <a:lstStyle/>
        <a:p>
          <a:endParaRPr lang="it-IT" sz="1800"/>
        </a:p>
      </dgm:t>
    </dgm:pt>
    <dgm:pt modelId="{07D5E833-C34C-4B6C-A4C8-60C34396F86D}">
      <dgm:prSet phldrT="[Testo]" custT="1"/>
      <dgm:spPr>
        <a:solidFill>
          <a:schemeClr val="accent2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Architecture</a:t>
          </a:r>
          <a:endParaRPr lang="en-US" sz="1800" noProof="0" dirty="0"/>
        </a:p>
      </dgm:t>
    </dgm:pt>
    <dgm:pt modelId="{23EE3C2D-6438-4BC3-BA7A-40CED57454F2}" type="parTrans" cxnId="{B4B9ED0B-F26D-4C8C-AFF2-9F6779219686}">
      <dgm:prSet/>
      <dgm:spPr/>
      <dgm:t>
        <a:bodyPr/>
        <a:lstStyle/>
        <a:p>
          <a:endParaRPr lang="it-IT" sz="1800"/>
        </a:p>
      </dgm:t>
    </dgm:pt>
    <dgm:pt modelId="{4570A3DD-2D0F-4F92-B8F6-3C4CDC3717F4}" type="sibTrans" cxnId="{B4B9ED0B-F26D-4C8C-AFF2-9F6779219686}">
      <dgm:prSet/>
      <dgm:spPr/>
      <dgm:t>
        <a:bodyPr/>
        <a:lstStyle/>
        <a:p>
          <a:endParaRPr lang="it-IT" sz="1800"/>
        </a:p>
      </dgm:t>
    </dgm:pt>
    <dgm:pt modelId="{9931C47E-2D7F-437A-9284-9E4DD0A078D8}">
      <dgm:prSet phldrT="[Testo]" custT="1"/>
      <dgm:spPr>
        <a:solidFill>
          <a:schemeClr val="accent3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Capabilities</a:t>
          </a:r>
          <a:endParaRPr lang="it-IT" sz="1800" dirty="0"/>
        </a:p>
      </dgm:t>
    </dgm:pt>
    <dgm:pt modelId="{55EAA07A-FF5B-487C-842C-4BFB11D9DDD4}" type="parTrans" cxnId="{94D67B01-E9E3-4B13-8237-C028D783B485}">
      <dgm:prSet/>
      <dgm:spPr/>
      <dgm:t>
        <a:bodyPr/>
        <a:lstStyle/>
        <a:p>
          <a:endParaRPr lang="it-IT" sz="1800"/>
        </a:p>
      </dgm:t>
    </dgm:pt>
    <dgm:pt modelId="{2E57294E-7CCF-4147-A362-1F84D2D185E5}" type="sibTrans" cxnId="{94D67B01-E9E3-4B13-8237-C028D783B485}">
      <dgm:prSet/>
      <dgm:spPr/>
      <dgm:t>
        <a:bodyPr/>
        <a:lstStyle/>
        <a:p>
          <a:endParaRPr lang="it-IT" sz="1800"/>
        </a:p>
      </dgm:t>
    </dgm:pt>
    <dgm:pt modelId="{C6E73D27-A352-4A73-9C3C-2571716B5435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Conclusions</a:t>
          </a:r>
          <a:endParaRPr lang="en-US" sz="1800" noProof="0" dirty="0"/>
        </a:p>
      </dgm:t>
    </dgm:pt>
    <dgm:pt modelId="{46898E87-03CE-439E-88F3-05261662240F}" type="parTrans" cxnId="{87975E2C-4BDD-4AC8-B24C-547D969E59C7}">
      <dgm:prSet/>
      <dgm:spPr/>
      <dgm:t>
        <a:bodyPr/>
        <a:lstStyle/>
        <a:p>
          <a:endParaRPr lang="it-IT" sz="1800"/>
        </a:p>
      </dgm:t>
    </dgm:pt>
    <dgm:pt modelId="{BCF2DDB5-A4BD-4910-BB3C-F9A99A1A249A}" type="sibTrans" cxnId="{87975E2C-4BDD-4AC8-B24C-547D969E59C7}">
      <dgm:prSet/>
      <dgm:spPr/>
      <dgm:t>
        <a:bodyPr/>
        <a:lstStyle/>
        <a:p>
          <a:endParaRPr lang="it-IT" sz="1800"/>
        </a:p>
      </dgm:t>
    </dgm:pt>
    <dgm:pt modelId="{6A4BD9D3-55D0-45DB-812E-D2889DBFAD92}">
      <dgm:prSet phldrT="[Tes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800" noProof="0" dirty="0" smtClean="0"/>
            <a:t>Performance</a:t>
          </a:r>
          <a:endParaRPr lang="en-US" sz="1800" noProof="0" dirty="0"/>
        </a:p>
      </dgm:t>
    </dgm:pt>
    <dgm:pt modelId="{C899C669-76B6-4839-973D-2E02D1E6E98D}" type="parTrans" cxnId="{4DEC3F17-A044-403C-B908-CD0BD87CF657}">
      <dgm:prSet/>
      <dgm:spPr/>
      <dgm:t>
        <a:bodyPr/>
        <a:lstStyle/>
        <a:p>
          <a:endParaRPr lang="it-IT" sz="1800"/>
        </a:p>
      </dgm:t>
    </dgm:pt>
    <dgm:pt modelId="{9A5DA337-75BF-44C1-A2A0-4B0C6F286A80}" type="sibTrans" cxnId="{4DEC3F17-A044-403C-B908-CD0BD87CF657}">
      <dgm:prSet/>
      <dgm:spPr/>
      <dgm:t>
        <a:bodyPr/>
        <a:lstStyle/>
        <a:p>
          <a:endParaRPr lang="it-IT" sz="1800"/>
        </a:p>
      </dgm:t>
    </dgm:pt>
    <dgm:pt modelId="{8F620086-7D68-42F3-94A0-BAFE2D350E7E}" type="pres">
      <dgm:prSet presAssocID="{A60D97CB-66A4-447F-8BBD-F79ADBFDD2FD}" presName="Name0" presStyleCnt="0">
        <dgm:presLayoutVars>
          <dgm:dir/>
          <dgm:animLvl val="lvl"/>
          <dgm:resizeHandles val="exact"/>
        </dgm:presLayoutVars>
      </dgm:prSet>
      <dgm:spPr/>
    </dgm:pt>
    <dgm:pt modelId="{D0F3EE39-B357-42BB-AC40-6DE67ED4965C}" type="pres">
      <dgm:prSet presAssocID="{30880FC3-2B5F-43B7-B783-258ACB8E1A0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423D13-AB6B-4280-82C6-F78B75B5DE18}" type="pres">
      <dgm:prSet presAssocID="{48E5C08D-E3D7-4C99-A662-69B3C68165C5}" presName="parTxOnlySpace" presStyleCnt="0"/>
      <dgm:spPr/>
    </dgm:pt>
    <dgm:pt modelId="{8FB6FCD0-9163-4EF0-92FA-72325FEC5946}" type="pres">
      <dgm:prSet presAssocID="{07D5E833-C34C-4B6C-A4C8-60C34396F86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6418E9-7D69-477A-BB16-F1B73D381689}" type="pres">
      <dgm:prSet presAssocID="{4570A3DD-2D0F-4F92-B8F6-3C4CDC3717F4}" presName="parTxOnlySpace" presStyleCnt="0"/>
      <dgm:spPr/>
    </dgm:pt>
    <dgm:pt modelId="{C31897FA-9FE5-412D-9CB6-AB9B11A4F253}" type="pres">
      <dgm:prSet presAssocID="{9931C47E-2D7F-437A-9284-9E4DD0A078D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4FC87C-349A-4818-AC64-28B79A6DF844}" type="pres">
      <dgm:prSet presAssocID="{2E57294E-7CCF-4147-A362-1F84D2D185E5}" presName="parTxOnlySpace" presStyleCnt="0"/>
      <dgm:spPr/>
    </dgm:pt>
    <dgm:pt modelId="{73D8ED75-1B09-4037-82FD-ACA82D4F8389}" type="pres">
      <dgm:prSet presAssocID="{6A4BD9D3-55D0-45DB-812E-D2889DBFAD9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C9DCF-D175-4DCB-BAFF-BC5CD8587236}" type="pres">
      <dgm:prSet presAssocID="{9A5DA337-75BF-44C1-A2A0-4B0C6F286A80}" presName="parTxOnlySpace" presStyleCnt="0"/>
      <dgm:spPr/>
    </dgm:pt>
    <dgm:pt modelId="{3F0030B4-C75C-4861-B900-047F63B4B38F}" type="pres">
      <dgm:prSet presAssocID="{C6E73D27-A352-4A73-9C3C-2571716B543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365EE57-6283-4B6E-8211-9D176C09749C}" type="presOf" srcId="{C6E73D27-A352-4A73-9C3C-2571716B5435}" destId="{3F0030B4-C75C-4861-B900-047F63B4B38F}" srcOrd="0" destOrd="0" presId="urn:microsoft.com/office/officeart/2005/8/layout/chevron1"/>
    <dgm:cxn modelId="{4DEC3F17-A044-403C-B908-CD0BD87CF657}" srcId="{A60D97CB-66A4-447F-8BBD-F79ADBFDD2FD}" destId="{6A4BD9D3-55D0-45DB-812E-D2889DBFAD92}" srcOrd="3" destOrd="0" parTransId="{C899C669-76B6-4839-973D-2E02D1E6E98D}" sibTransId="{9A5DA337-75BF-44C1-A2A0-4B0C6F286A80}"/>
    <dgm:cxn modelId="{87975E2C-4BDD-4AC8-B24C-547D969E59C7}" srcId="{A60D97CB-66A4-447F-8BBD-F79ADBFDD2FD}" destId="{C6E73D27-A352-4A73-9C3C-2571716B5435}" srcOrd="4" destOrd="0" parTransId="{46898E87-03CE-439E-88F3-05261662240F}" sibTransId="{BCF2DDB5-A4BD-4910-BB3C-F9A99A1A249A}"/>
    <dgm:cxn modelId="{9926337C-33EF-46BF-8745-CAAB453BC2A8}" type="presOf" srcId="{A60D97CB-66A4-447F-8BBD-F79ADBFDD2FD}" destId="{8F620086-7D68-42F3-94A0-BAFE2D350E7E}" srcOrd="0" destOrd="0" presId="urn:microsoft.com/office/officeart/2005/8/layout/chevron1"/>
    <dgm:cxn modelId="{A8C30D3A-A4F4-4561-8C42-69C048718340}" type="presOf" srcId="{30880FC3-2B5F-43B7-B783-258ACB8E1A0D}" destId="{D0F3EE39-B357-42BB-AC40-6DE67ED4965C}" srcOrd="0" destOrd="0" presId="urn:microsoft.com/office/officeart/2005/8/layout/chevron1"/>
    <dgm:cxn modelId="{94D67B01-E9E3-4B13-8237-C028D783B485}" srcId="{A60D97CB-66A4-447F-8BBD-F79ADBFDD2FD}" destId="{9931C47E-2D7F-437A-9284-9E4DD0A078D8}" srcOrd="2" destOrd="0" parTransId="{55EAA07A-FF5B-487C-842C-4BFB11D9DDD4}" sibTransId="{2E57294E-7CCF-4147-A362-1F84D2D185E5}"/>
    <dgm:cxn modelId="{A1979D26-674E-4832-BA89-B222580B7B02}" srcId="{A60D97CB-66A4-447F-8BBD-F79ADBFDD2FD}" destId="{30880FC3-2B5F-43B7-B783-258ACB8E1A0D}" srcOrd="0" destOrd="0" parTransId="{A7FAC52A-A2A8-489F-A1DB-C984EF36D594}" sibTransId="{48E5C08D-E3D7-4C99-A662-69B3C68165C5}"/>
    <dgm:cxn modelId="{B4B9ED0B-F26D-4C8C-AFF2-9F6779219686}" srcId="{A60D97CB-66A4-447F-8BBD-F79ADBFDD2FD}" destId="{07D5E833-C34C-4B6C-A4C8-60C34396F86D}" srcOrd="1" destOrd="0" parTransId="{23EE3C2D-6438-4BC3-BA7A-40CED57454F2}" sibTransId="{4570A3DD-2D0F-4F92-B8F6-3C4CDC3717F4}"/>
    <dgm:cxn modelId="{F33B8C5E-BD36-491C-9287-AB1594848305}" type="presOf" srcId="{07D5E833-C34C-4B6C-A4C8-60C34396F86D}" destId="{8FB6FCD0-9163-4EF0-92FA-72325FEC5946}" srcOrd="0" destOrd="0" presId="urn:microsoft.com/office/officeart/2005/8/layout/chevron1"/>
    <dgm:cxn modelId="{617ED839-FAC1-47F7-AF20-72F4E0E2CF5A}" type="presOf" srcId="{6A4BD9D3-55D0-45DB-812E-D2889DBFAD92}" destId="{73D8ED75-1B09-4037-82FD-ACA82D4F8389}" srcOrd="0" destOrd="0" presId="urn:microsoft.com/office/officeart/2005/8/layout/chevron1"/>
    <dgm:cxn modelId="{E10E0577-AE16-41FA-B09B-4D1953F7E6C9}" type="presOf" srcId="{9931C47E-2D7F-437A-9284-9E4DD0A078D8}" destId="{C31897FA-9FE5-412D-9CB6-AB9B11A4F253}" srcOrd="0" destOrd="0" presId="urn:microsoft.com/office/officeart/2005/8/layout/chevron1"/>
    <dgm:cxn modelId="{865CB3C5-970E-4AEB-89B1-B35182AFF245}" type="presParOf" srcId="{8F620086-7D68-42F3-94A0-BAFE2D350E7E}" destId="{D0F3EE39-B357-42BB-AC40-6DE67ED4965C}" srcOrd="0" destOrd="0" presId="urn:microsoft.com/office/officeart/2005/8/layout/chevron1"/>
    <dgm:cxn modelId="{70205B33-6535-4FCA-A087-D7D4AAFE3CFE}" type="presParOf" srcId="{8F620086-7D68-42F3-94A0-BAFE2D350E7E}" destId="{C3423D13-AB6B-4280-82C6-F78B75B5DE18}" srcOrd="1" destOrd="0" presId="urn:microsoft.com/office/officeart/2005/8/layout/chevron1"/>
    <dgm:cxn modelId="{94C02BBD-7693-4E33-851C-7235BDCC5AE1}" type="presParOf" srcId="{8F620086-7D68-42F3-94A0-BAFE2D350E7E}" destId="{8FB6FCD0-9163-4EF0-92FA-72325FEC5946}" srcOrd="2" destOrd="0" presId="urn:microsoft.com/office/officeart/2005/8/layout/chevron1"/>
    <dgm:cxn modelId="{C5675F8D-5572-4794-8878-01B46726E097}" type="presParOf" srcId="{8F620086-7D68-42F3-94A0-BAFE2D350E7E}" destId="{CA6418E9-7D69-477A-BB16-F1B73D381689}" srcOrd="3" destOrd="0" presId="urn:microsoft.com/office/officeart/2005/8/layout/chevron1"/>
    <dgm:cxn modelId="{DD9E35E5-CD90-408D-BC5D-84584B93DA95}" type="presParOf" srcId="{8F620086-7D68-42F3-94A0-BAFE2D350E7E}" destId="{C31897FA-9FE5-412D-9CB6-AB9B11A4F253}" srcOrd="4" destOrd="0" presId="urn:microsoft.com/office/officeart/2005/8/layout/chevron1"/>
    <dgm:cxn modelId="{95CB8DA6-09B3-4E41-8352-81EF8B0CBC52}" type="presParOf" srcId="{8F620086-7D68-42F3-94A0-BAFE2D350E7E}" destId="{264FC87C-349A-4818-AC64-28B79A6DF844}" srcOrd="5" destOrd="0" presId="urn:microsoft.com/office/officeart/2005/8/layout/chevron1"/>
    <dgm:cxn modelId="{DCF4A857-1DDD-4756-B962-EF230E4B0DCA}" type="presParOf" srcId="{8F620086-7D68-42F3-94A0-BAFE2D350E7E}" destId="{73D8ED75-1B09-4037-82FD-ACA82D4F8389}" srcOrd="6" destOrd="0" presId="urn:microsoft.com/office/officeart/2005/8/layout/chevron1"/>
    <dgm:cxn modelId="{8C154D91-77E1-4433-A66D-6D63BE9F51A6}" type="presParOf" srcId="{8F620086-7D68-42F3-94A0-BAFE2D350E7E}" destId="{9B0C9DCF-D175-4DCB-BAFF-BC5CD8587236}" srcOrd="7" destOrd="0" presId="urn:microsoft.com/office/officeart/2005/8/layout/chevron1"/>
    <dgm:cxn modelId="{A5BE5C1F-2AB2-44A3-96EE-5C7DF5BEE81E}" type="presParOf" srcId="{8F620086-7D68-42F3-94A0-BAFE2D350E7E}" destId="{3F0030B4-C75C-4861-B900-047F63B4B3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0D97CB-66A4-447F-8BBD-F79ADBFDD2F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0880FC3-2B5F-43B7-B783-258ACB8E1A0D}">
      <dgm:prSet phldrT="[Testo]" custT="1"/>
      <dgm:spPr>
        <a:solidFill>
          <a:schemeClr val="accent1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Introduction</a:t>
          </a:r>
          <a:endParaRPr lang="en-US" sz="1800" noProof="0" dirty="0"/>
        </a:p>
      </dgm:t>
    </dgm:pt>
    <dgm:pt modelId="{A7FAC52A-A2A8-489F-A1DB-C984EF36D594}" type="parTrans" cxnId="{A1979D26-674E-4832-BA89-B222580B7B02}">
      <dgm:prSet/>
      <dgm:spPr/>
      <dgm:t>
        <a:bodyPr/>
        <a:lstStyle/>
        <a:p>
          <a:endParaRPr lang="it-IT" sz="1800"/>
        </a:p>
      </dgm:t>
    </dgm:pt>
    <dgm:pt modelId="{48E5C08D-E3D7-4C99-A662-69B3C68165C5}" type="sibTrans" cxnId="{A1979D26-674E-4832-BA89-B222580B7B02}">
      <dgm:prSet/>
      <dgm:spPr/>
      <dgm:t>
        <a:bodyPr/>
        <a:lstStyle/>
        <a:p>
          <a:endParaRPr lang="it-IT" sz="1800"/>
        </a:p>
      </dgm:t>
    </dgm:pt>
    <dgm:pt modelId="{07D5E833-C34C-4B6C-A4C8-60C34396F86D}">
      <dgm:prSet phldrT="[Testo]" custT="1"/>
      <dgm:spPr>
        <a:solidFill>
          <a:schemeClr val="accent2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Architecture</a:t>
          </a:r>
          <a:endParaRPr lang="en-US" sz="1800" noProof="0" dirty="0"/>
        </a:p>
      </dgm:t>
    </dgm:pt>
    <dgm:pt modelId="{23EE3C2D-6438-4BC3-BA7A-40CED57454F2}" type="parTrans" cxnId="{B4B9ED0B-F26D-4C8C-AFF2-9F6779219686}">
      <dgm:prSet/>
      <dgm:spPr/>
      <dgm:t>
        <a:bodyPr/>
        <a:lstStyle/>
        <a:p>
          <a:endParaRPr lang="it-IT" sz="1800"/>
        </a:p>
      </dgm:t>
    </dgm:pt>
    <dgm:pt modelId="{4570A3DD-2D0F-4F92-B8F6-3C4CDC3717F4}" type="sibTrans" cxnId="{B4B9ED0B-F26D-4C8C-AFF2-9F6779219686}">
      <dgm:prSet/>
      <dgm:spPr/>
      <dgm:t>
        <a:bodyPr/>
        <a:lstStyle/>
        <a:p>
          <a:endParaRPr lang="it-IT" sz="1800"/>
        </a:p>
      </dgm:t>
    </dgm:pt>
    <dgm:pt modelId="{9931C47E-2D7F-437A-9284-9E4DD0A078D8}">
      <dgm:prSet phldrT="[Testo]" custT="1"/>
      <dgm:spPr>
        <a:solidFill>
          <a:schemeClr val="accent3">
            <a:lumMod val="7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Capabilities</a:t>
          </a:r>
          <a:endParaRPr lang="it-IT" sz="1800" dirty="0"/>
        </a:p>
      </dgm:t>
    </dgm:pt>
    <dgm:pt modelId="{55EAA07A-FF5B-487C-842C-4BFB11D9DDD4}" type="parTrans" cxnId="{94D67B01-E9E3-4B13-8237-C028D783B485}">
      <dgm:prSet/>
      <dgm:spPr/>
      <dgm:t>
        <a:bodyPr/>
        <a:lstStyle/>
        <a:p>
          <a:endParaRPr lang="it-IT" sz="1800"/>
        </a:p>
      </dgm:t>
    </dgm:pt>
    <dgm:pt modelId="{2E57294E-7CCF-4147-A362-1F84D2D185E5}" type="sibTrans" cxnId="{94D67B01-E9E3-4B13-8237-C028D783B485}">
      <dgm:prSet/>
      <dgm:spPr/>
      <dgm:t>
        <a:bodyPr/>
        <a:lstStyle/>
        <a:p>
          <a:endParaRPr lang="it-IT" sz="1800"/>
        </a:p>
      </dgm:t>
    </dgm:pt>
    <dgm:pt modelId="{C6E73D27-A352-4A73-9C3C-2571716B5435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noProof="0" dirty="0" smtClean="0"/>
            <a:t>Conclusions</a:t>
          </a:r>
          <a:endParaRPr lang="en-US" sz="1800" noProof="0" dirty="0"/>
        </a:p>
      </dgm:t>
    </dgm:pt>
    <dgm:pt modelId="{46898E87-03CE-439E-88F3-05261662240F}" type="parTrans" cxnId="{87975E2C-4BDD-4AC8-B24C-547D969E59C7}">
      <dgm:prSet/>
      <dgm:spPr/>
      <dgm:t>
        <a:bodyPr/>
        <a:lstStyle/>
        <a:p>
          <a:endParaRPr lang="it-IT" sz="1800"/>
        </a:p>
      </dgm:t>
    </dgm:pt>
    <dgm:pt modelId="{BCF2DDB5-A4BD-4910-BB3C-F9A99A1A249A}" type="sibTrans" cxnId="{87975E2C-4BDD-4AC8-B24C-547D969E59C7}">
      <dgm:prSet/>
      <dgm:spPr/>
      <dgm:t>
        <a:bodyPr/>
        <a:lstStyle/>
        <a:p>
          <a:endParaRPr lang="it-IT" sz="1800"/>
        </a:p>
      </dgm:t>
    </dgm:pt>
    <dgm:pt modelId="{6A4BD9D3-55D0-45DB-812E-D2889DBFAD92}">
      <dgm:prSet phldrT="[Testo]" custT="1"/>
      <dgm:spPr>
        <a:solidFill>
          <a:schemeClr val="tx1">
            <a:lumMod val="65000"/>
            <a:lumOff val="35000"/>
            <a:alpha val="20000"/>
          </a:schemeClr>
        </a:solidFill>
      </dgm:spPr>
      <dgm:t>
        <a:bodyPr/>
        <a:lstStyle/>
        <a:p>
          <a:r>
            <a:rPr lang="en-US" sz="1800" noProof="0" dirty="0" smtClean="0"/>
            <a:t>Performance</a:t>
          </a:r>
          <a:endParaRPr lang="en-US" sz="1800" noProof="0" dirty="0"/>
        </a:p>
      </dgm:t>
    </dgm:pt>
    <dgm:pt modelId="{C899C669-76B6-4839-973D-2E02D1E6E98D}" type="parTrans" cxnId="{4DEC3F17-A044-403C-B908-CD0BD87CF657}">
      <dgm:prSet/>
      <dgm:spPr/>
      <dgm:t>
        <a:bodyPr/>
        <a:lstStyle/>
        <a:p>
          <a:endParaRPr lang="it-IT" sz="1800"/>
        </a:p>
      </dgm:t>
    </dgm:pt>
    <dgm:pt modelId="{9A5DA337-75BF-44C1-A2A0-4B0C6F286A80}" type="sibTrans" cxnId="{4DEC3F17-A044-403C-B908-CD0BD87CF657}">
      <dgm:prSet/>
      <dgm:spPr/>
      <dgm:t>
        <a:bodyPr/>
        <a:lstStyle/>
        <a:p>
          <a:endParaRPr lang="it-IT" sz="1800"/>
        </a:p>
      </dgm:t>
    </dgm:pt>
    <dgm:pt modelId="{8F620086-7D68-42F3-94A0-BAFE2D350E7E}" type="pres">
      <dgm:prSet presAssocID="{A60D97CB-66A4-447F-8BBD-F79ADBFDD2FD}" presName="Name0" presStyleCnt="0">
        <dgm:presLayoutVars>
          <dgm:dir/>
          <dgm:animLvl val="lvl"/>
          <dgm:resizeHandles val="exact"/>
        </dgm:presLayoutVars>
      </dgm:prSet>
      <dgm:spPr/>
    </dgm:pt>
    <dgm:pt modelId="{D0F3EE39-B357-42BB-AC40-6DE67ED4965C}" type="pres">
      <dgm:prSet presAssocID="{30880FC3-2B5F-43B7-B783-258ACB8E1A0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423D13-AB6B-4280-82C6-F78B75B5DE18}" type="pres">
      <dgm:prSet presAssocID="{48E5C08D-E3D7-4C99-A662-69B3C68165C5}" presName="parTxOnlySpace" presStyleCnt="0"/>
      <dgm:spPr/>
    </dgm:pt>
    <dgm:pt modelId="{8FB6FCD0-9163-4EF0-92FA-72325FEC5946}" type="pres">
      <dgm:prSet presAssocID="{07D5E833-C34C-4B6C-A4C8-60C34396F86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6418E9-7D69-477A-BB16-F1B73D381689}" type="pres">
      <dgm:prSet presAssocID="{4570A3DD-2D0F-4F92-B8F6-3C4CDC3717F4}" presName="parTxOnlySpace" presStyleCnt="0"/>
      <dgm:spPr/>
    </dgm:pt>
    <dgm:pt modelId="{C31897FA-9FE5-412D-9CB6-AB9B11A4F253}" type="pres">
      <dgm:prSet presAssocID="{9931C47E-2D7F-437A-9284-9E4DD0A078D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4FC87C-349A-4818-AC64-28B79A6DF844}" type="pres">
      <dgm:prSet presAssocID="{2E57294E-7CCF-4147-A362-1F84D2D185E5}" presName="parTxOnlySpace" presStyleCnt="0"/>
      <dgm:spPr/>
    </dgm:pt>
    <dgm:pt modelId="{73D8ED75-1B09-4037-82FD-ACA82D4F8389}" type="pres">
      <dgm:prSet presAssocID="{6A4BD9D3-55D0-45DB-812E-D2889DBFAD9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C9DCF-D175-4DCB-BAFF-BC5CD8587236}" type="pres">
      <dgm:prSet presAssocID="{9A5DA337-75BF-44C1-A2A0-4B0C6F286A80}" presName="parTxOnlySpace" presStyleCnt="0"/>
      <dgm:spPr/>
    </dgm:pt>
    <dgm:pt modelId="{3F0030B4-C75C-4861-B900-047F63B4B38F}" type="pres">
      <dgm:prSet presAssocID="{C6E73D27-A352-4A73-9C3C-2571716B543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18A61F7-9CBA-4CEA-8F47-3D26D4C458CD}" type="presOf" srcId="{07D5E833-C34C-4B6C-A4C8-60C34396F86D}" destId="{8FB6FCD0-9163-4EF0-92FA-72325FEC5946}" srcOrd="0" destOrd="0" presId="urn:microsoft.com/office/officeart/2005/8/layout/chevron1"/>
    <dgm:cxn modelId="{5C7CB406-3581-405F-ABEA-5476EF8A5581}" type="presOf" srcId="{9931C47E-2D7F-437A-9284-9E4DD0A078D8}" destId="{C31897FA-9FE5-412D-9CB6-AB9B11A4F253}" srcOrd="0" destOrd="0" presId="urn:microsoft.com/office/officeart/2005/8/layout/chevron1"/>
    <dgm:cxn modelId="{4DEC3F17-A044-403C-B908-CD0BD87CF657}" srcId="{A60D97CB-66A4-447F-8BBD-F79ADBFDD2FD}" destId="{6A4BD9D3-55D0-45DB-812E-D2889DBFAD92}" srcOrd="3" destOrd="0" parTransId="{C899C669-76B6-4839-973D-2E02D1E6E98D}" sibTransId="{9A5DA337-75BF-44C1-A2A0-4B0C6F286A80}"/>
    <dgm:cxn modelId="{2533479F-600B-477F-8E52-70DCF284AFDF}" type="presOf" srcId="{A60D97CB-66A4-447F-8BBD-F79ADBFDD2FD}" destId="{8F620086-7D68-42F3-94A0-BAFE2D350E7E}" srcOrd="0" destOrd="0" presId="urn:microsoft.com/office/officeart/2005/8/layout/chevron1"/>
    <dgm:cxn modelId="{87975E2C-4BDD-4AC8-B24C-547D969E59C7}" srcId="{A60D97CB-66A4-447F-8BBD-F79ADBFDD2FD}" destId="{C6E73D27-A352-4A73-9C3C-2571716B5435}" srcOrd="4" destOrd="0" parTransId="{46898E87-03CE-439E-88F3-05261662240F}" sibTransId="{BCF2DDB5-A4BD-4910-BB3C-F9A99A1A249A}"/>
    <dgm:cxn modelId="{94D67B01-E9E3-4B13-8237-C028D783B485}" srcId="{A60D97CB-66A4-447F-8BBD-F79ADBFDD2FD}" destId="{9931C47E-2D7F-437A-9284-9E4DD0A078D8}" srcOrd="2" destOrd="0" parTransId="{55EAA07A-FF5B-487C-842C-4BFB11D9DDD4}" sibTransId="{2E57294E-7CCF-4147-A362-1F84D2D185E5}"/>
    <dgm:cxn modelId="{A1979D26-674E-4832-BA89-B222580B7B02}" srcId="{A60D97CB-66A4-447F-8BBD-F79ADBFDD2FD}" destId="{30880FC3-2B5F-43B7-B783-258ACB8E1A0D}" srcOrd="0" destOrd="0" parTransId="{A7FAC52A-A2A8-489F-A1DB-C984EF36D594}" sibTransId="{48E5C08D-E3D7-4C99-A662-69B3C68165C5}"/>
    <dgm:cxn modelId="{9C7DCED1-747B-4B68-9A14-21A77546D64A}" type="presOf" srcId="{30880FC3-2B5F-43B7-B783-258ACB8E1A0D}" destId="{D0F3EE39-B357-42BB-AC40-6DE67ED4965C}" srcOrd="0" destOrd="0" presId="urn:microsoft.com/office/officeart/2005/8/layout/chevron1"/>
    <dgm:cxn modelId="{D357B6EF-C84C-4218-A1BD-24E386EDA681}" type="presOf" srcId="{C6E73D27-A352-4A73-9C3C-2571716B5435}" destId="{3F0030B4-C75C-4861-B900-047F63B4B38F}" srcOrd="0" destOrd="0" presId="urn:microsoft.com/office/officeart/2005/8/layout/chevron1"/>
    <dgm:cxn modelId="{B4B9ED0B-F26D-4C8C-AFF2-9F6779219686}" srcId="{A60D97CB-66A4-447F-8BBD-F79ADBFDD2FD}" destId="{07D5E833-C34C-4B6C-A4C8-60C34396F86D}" srcOrd="1" destOrd="0" parTransId="{23EE3C2D-6438-4BC3-BA7A-40CED57454F2}" sibTransId="{4570A3DD-2D0F-4F92-B8F6-3C4CDC3717F4}"/>
    <dgm:cxn modelId="{DA360FB5-6699-4A21-BB50-FEFE0BBA55BE}" type="presOf" srcId="{6A4BD9D3-55D0-45DB-812E-D2889DBFAD92}" destId="{73D8ED75-1B09-4037-82FD-ACA82D4F8389}" srcOrd="0" destOrd="0" presId="urn:microsoft.com/office/officeart/2005/8/layout/chevron1"/>
    <dgm:cxn modelId="{BB5A1F63-BF0F-4E9D-9BB6-862E9B654406}" type="presParOf" srcId="{8F620086-7D68-42F3-94A0-BAFE2D350E7E}" destId="{D0F3EE39-B357-42BB-AC40-6DE67ED4965C}" srcOrd="0" destOrd="0" presId="urn:microsoft.com/office/officeart/2005/8/layout/chevron1"/>
    <dgm:cxn modelId="{EEF0943A-769B-4BB5-A301-009884FFA80A}" type="presParOf" srcId="{8F620086-7D68-42F3-94A0-BAFE2D350E7E}" destId="{C3423D13-AB6B-4280-82C6-F78B75B5DE18}" srcOrd="1" destOrd="0" presId="urn:microsoft.com/office/officeart/2005/8/layout/chevron1"/>
    <dgm:cxn modelId="{DCD33A13-6B8C-4E97-A421-365F78E84290}" type="presParOf" srcId="{8F620086-7D68-42F3-94A0-BAFE2D350E7E}" destId="{8FB6FCD0-9163-4EF0-92FA-72325FEC5946}" srcOrd="2" destOrd="0" presId="urn:microsoft.com/office/officeart/2005/8/layout/chevron1"/>
    <dgm:cxn modelId="{242B4825-0325-4EEE-94E0-59BEEFF9BF24}" type="presParOf" srcId="{8F620086-7D68-42F3-94A0-BAFE2D350E7E}" destId="{CA6418E9-7D69-477A-BB16-F1B73D381689}" srcOrd="3" destOrd="0" presId="urn:microsoft.com/office/officeart/2005/8/layout/chevron1"/>
    <dgm:cxn modelId="{4C079FE1-C9D1-45F4-8F2B-D3D7EC4EE12A}" type="presParOf" srcId="{8F620086-7D68-42F3-94A0-BAFE2D350E7E}" destId="{C31897FA-9FE5-412D-9CB6-AB9B11A4F253}" srcOrd="4" destOrd="0" presId="urn:microsoft.com/office/officeart/2005/8/layout/chevron1"/>
    <dgm:cxn modelId="{B30AEAFD-6487-48FE-879C-B01DADB2FC86}" type="presParOf" srcId="{8F620086-7D68-42F3-94A0-BAFE2D350E7E}" destId="{264FC87C-349A-4818-AC64-28B79A6DF844}" srcOrd="5" destOrd="0" presId="urn:microsoft.com/office/officeart/2005/8/layout/chevron1"/>
    <dgm:cxn modelId="{3BA3D86E-4850-47D8-AD35-DDDC30612217}" type="presParOf" srcId="{8F620086-7D68-42F3-94A0-BAFE2D350E7E}" destId="{73D8ED75-1B09-4037-82FD-ACA82D4F8389}" srcOrd="6" destOrd="0" presId="urn:microsoft.com/office/officeart/2005/8/layout/chevron1"/>
    <dgm:cxn modelId="{E8F7B2CB-6C58-4FFA-8C62-298CBDF88B8B}" type="presParOf" srcId="{8F620086-7D68-42F3-94A0-BAFE2D350E7E}" destId="{9B0C9DCF-D175-4DCB-BAFF-BC5CD8587236}" srcOrd="7" destOrd="0" presId="urn:microsoft.com/office/officeart/2005/8/layout/chevron1"/>
    <dgm:cxn modelId="{0FF7A1A1-C4D2-40EA-92E7-BA039AB3F90F}" type="presParOf" srcId="{8F620086-7D68-42F3-94A0-BAFE2D350E7E}" destId="{3F0030B4-C75C-4861-B900-047F63B4B3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E39-B357-42BB-AC40-6DE67ED4965C}">
      <dsp:nvSpPr>
        <dsp:cNvPr id="0" name=""/>
        <dsp:cNvSpPr/>
      </dsp:nvSpPr>
      <dsp:spPr>
        <a:xfrm>
          <a:off x="2197" y="0"/>
          <a:ext cx="1955566" cy="468000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Introduction</a:t>
          </a:r>
          <a:endParaRPr lang="en-US" sz="1800" kern="1200" noProof="0" dirty="0"/>
        </a:p>
      </dsp:txBody>
      <dsp:txXfrm>
        <a:off x="236197" y="0"/>
        <a:ext cx="1487566" cy="468000"/>
      </dsp:txXfrm>
    </dsp:sp>
    <dsp:sp modelId="{8FB6FCD0-9163-4EF0-92FA-72325FEC5946}">
      <dsp:nvSpPr>
        <dsp:cNvPr id="0" name=""/>
        <dsp:cNvSpPr/>
      </dsp:nvSpPr>
      <dsp:spPr>
        <a:xfrm>
          <a:off x="1762207" y="0"/>
          <a:ext cx="1955566" cy="468000"/>
        </a:xfrm>
        <a:prstGeom prst="chevron">
          <a:avLst/>
        </a:prstGeom>
        <a:solidFill>
          <a:schemeClr val="accent2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Architecture</a:t>
          </a:r>
          <a:endParaRPr lang="en-US" sz="1800" kern="1200" noProof="0" dirty="0"/>
        </a:p>
      </dsp:txBody>
      <dsp:txXfrm>
        <a:off x="1996207" y="0"/>
        <a:ext cx="1487566" cy="468000"/>
      </dsp:txXfrm>
    </dsp:sp>
    <dsp:sp modelId="{C31897FA-9FE5-412D-9CB6-AB9B11A4F253}">
      <dsp:nvSpPr>
        <dsp:cNvPr id="0" name=""/>
        <dsp:cNvSpPr/>
      </dsp:nvSpPr>
      <dsp:spPr>
        <a:xfrm>
          <a:off x="3522216" y="0"/>
          <a:ext cx="1955566" cy="468000"/>
        </a:xfrm>
        <a:prstGeom prst="chevron">
          <a:avLst/>
        </a:prstGeom>
        <a:solidFill>
          <a:schemeClr val="accent3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Capabilities</a:t>
          </a:r>
          <a:endParaRPr lang="it-IT" sz="1800" kern="1200" dirty="0"/>
        </a:p>
      </dsp:txBody>
      <dsp:txXfrm>
        <a:off x="3756216" y="0"/>
        <a:ext cx="1487566" cy="468000"/>
      </dsp:txXfrm>
    </dsp:sp>
    <dsp:sp modelId="{73D8ED75-1B09-4037-82FD-ACA82D4F8389}">
      <dsp:nvSpPr>
        <dsp:cNvPr id="0" name=""/>
        <dsp:cNvSpPr/>
      </dsp:nvSpPr>
      <dsp:spPr>
        <a:xfrm>
          <a:off x="5282226" y="0"/>
          <a:ext cx="1955566" cy="468000"/>
        </a:xfrm>
        <a:prstGeom prst="chevron">
          <a:avLst/>
        </a:prstGeom>
        <a:solidFill>
          <a:schemeClr val="tx1">
            <a:lumMod val="65000"/>
            <a:lumOff val="3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Performance</a:t>
          </a:r>
          <a:endParaRPr lang="en-US" sz="1800" kern="1200" noProof="0" dirty="0"/>
        </a:p>
      </dsp:txBody>
      <dsp:txXfrm>
        <a:off x="5516226" y="0"/>
        <a:ext cx="1487566" cy="468000"/>
      </dsp:txXfrm>
    </dsp:sp>
    <dsp:sp modelId="{3F0030B4-C75C-4861-B900-047F63B4B38F}">
      <dsp:nvSpPr>
        <dsp:cNvPr id="0" name=""/>
        <dsp:cNvSpPr/>
      </dsp:nvSpPr>
      <dsp:spPr>
        <a:xfrm>
          <a:off x="7042236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Conclusions</a:t>
          </a:r>
          <a:endParaRPr lang="en-US" sz="1800" kern="1200" noProof="0" dirty="0"/>
        </a:p>
      </dsp:txBody>
      <dsp:txXfrm>
        <a:off x="7276236" y="0"/>
        <a:ext cx="1487566" cy="46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E39-B357-42BB-AC40-6DE67ED4965C}">
      <dsp:nvSpPr>
        <dsp:cNvPr id="0" name=""/>
        <dsp:cNvSpPr/>
      </dsp:nvSpPr>
      <dsp:spPr>
        <a:xfrm>
          <a:off x="2197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Introduction</a:t>
          </a:r>
          <a:endParaRPr lang="en-US" sz="1800" kern="1200" noProof="0" dirty="0"/>
        </a:p>
      </dsp:txBody>
      <dsp:txXfrm>
        <a:off x="236197" y="0"/>
        <a:ext cx="1487566" cy="468000"/>
      </dsp:txXfrm>
    </dsp:sp>
    <dsp:sp modelId="{8FB6FCD0-9163-4EF0-92FA-72325FEC5946}">
      <dsp:nvSpPr>
        <dsp:cNvPr id="0" name=""/>
        <dsp:cNvSpPr/>
      </dsp:nvSpPr>
      <dsp:spPr>
        <a:xfrm>
          <a:off x="1762207" y="0"/>
          <a:ext cx="1955566" cy="468000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Architecture</a:t>
          </a:r>
          <a:endParaRPr lang="en-US" sz="1800" kern="1200" noProof="0" dirty="0"/>
        </a:p>
      </dsp:txBody>
      <dsp:txXfrm>
        <a:off x="1996207" y="0"/>
        <a:ext cx="1487566" cy="468000"/>
      </dsp:txXfrm>
    </dsp:sp>
    <dsp:sp modelId="{C31897FA-9FE5-412D-9CB6-AB9B11A4F253}">
      <dsp:nvSpPr>
        <dsp:cNvPr id="0" name=""/>
        <dsp:cNvSpPr/>
      </dsp:nvSpPr>
      <dsp:spPr>
        <a:xfrm>
          <a:off x="3522216" y="0"/>
          <a:ext cx="1955566" cy="468000"/>
        </a:xfrm>
        <a:prstGeom prst="chevron">
          <a:avLst/>
        </a:prstGeom>
        <a:solidFill>
          <a:schemeClr val="accent3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Capabilities</a:t>
          </a:r>
          <a:endParaRPr lang="it-IT" sz="1800" kern="1200" dirty="0"/>
        </a:p>
      </dsp:txBody>
      <dsp:txXfrm>
        <a:off x="3756216" y="0"/>
        <a:ext cx="1487566" cy="468000"/>
      </dsp:txXfrm>
    </dsp:sp>
    <dsp:sp modelId="{73D8ED75-1B09-4037-82FD-ACA82D4F8389}">
      <dsp:nvSpPr>
        <dsp:cNvPr id="0" name=""/>
        <dsp:cNvSpPr/>
      </dsp:nvSpPr>
      <dsp:spPr>
        <a:xfrm>
          <a:off x="5282226" y="0"/>
          <a:ext cx="1955566" cy="468000"/>
        </a:xfrm>
        <a:prstGeom prst="chevron">
          <a:avLst/>
        </a:prstGeom>
        <a:solidFill>
          <a:schemeClr val="tx1">
            <a:lumMod val="65000"/>
            <a:lumOff val="3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Performance</a:t>
          </a:r>
          <a:endParaRPr lang="en-US" sz="1800" kern="1200" noProof="0" dirty="0"/>
        </a:p>
      </dsp:txBody>
      <dsp:txXfrm>
        <a:off x="5516226" y="0"/>
        <a:ext cx="1487566" cy="468000"/>
      </dsp:txXfrm>
    </dsp:sp>
    <dsp:sp modelId="{3F0030B4-C75C-4861-B900-047F63B4B38F}">
      <dsp:nvSpPr>
        <dsp:cNvPr id="0" name=""/>
        <dsp:cNvSpPr/>
      </dsp:nvSpPr>
      <dsp:spPr>
        <a:xfrm>
          <a:off x="7042236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Conclusions</a:t>
          </a:r>
          <a:endParaRPr lang="en-US" sz="1800" kern="1200" noProof="0" dirty="0"/>
        </a:p>
      </dsp:txBody>
      <dsp:txXfrm>
        <a:off x="7276236" y="0"/>
        <a:ext cx="1487566" cy="46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E39-B357-42BB-AC40-6DE67ED4965C}">
      <dsp:nvSpPr>
        <dsp:cNvPr id="0" name=""/>
        <dsp:cNvSpPr/>
      </dsp:nvSpPr>
      <dsp:spPr>
        <a:xfrm>
          <a:off x="2197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Introduction</a:t>
          </a:r>
          <a:endParaRPr lang="en-US" sz="1800" kern="1200" noProof="0" dirty="0"/>
        </a:p>
      </dsp:txBody>
      <dsp:txXfrm>
        <a:off x="236197" y="0"/>
        <a:ext cx="1487566" cy="468000"/>
      </dsp:txXfrm>
    </dsp:sp>
    <dsp:sp modelId="{8FB6FCD0-9163-4EF0-92FA-72325FEC5946}">
      <dsp:nvSpPr>
        <dsp:cNvPr id="0" name=""/>
        <dsp:cNvSpPr/>
      </dsp:nvSpPr>
      <dsp:spPr>
        <a:xfrm>
          <a:off x="1762207" y="0"/>
          <a:ext cx="1955566" cy="468000"/>
        </a:xfrm>
        <a:prstGeom prst="chevron">
          <a:avLst/>
        </a:prstGeom>
        <a:solidFill>
          <a:schemeClr val="accent2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Architecture</a:t>
          </a:r>
          <a:endParaRPr lang="en-US" sz="1800" kern="1200" noProof="0" dirty="0"/>
        </a:p>
      </dsp:txBody>
      <dsp:txXfrm>
        <a:off x="1996207" y="0"/>
        <a:ext cx="1487566" cy="468000"/>
      </dsp:txXfrm>
    </dsp:sp>
    <dsp:sp modelId="{C31897FA-9FE5-412D-9CB6-AB9B11A4F253}">
      <dsp:nvSpPr>
        <dsp:cNvPr id="0" name=""/>
        <dsp:cNvSpPr/>
      </dsp:nvSpPr>
      <dsp:spPr>
        <a:xfrm>
          <a:off x="3522216" y="0"/>
          <a:ext cx="1955566" cy="468000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Capabilities</a:t>
          </a:r>
          <a:endParaRPr lang="it-IT" sz="1800" kern="1200" dirty="0"/>
        </a:p>
      </dsp:txBody>
      <dsp:txXfrm>
        <a:off x="3756216" y="0"/>
        <a:ext cx="1487566" cy="468000"/>
      </dsp:txXfrm>
    </dsp:sp>
    <dsp:sp modelId="{73D8ED75-1B09-4037-82FD-ACA82D4F8389}">
      <dsp:nvSpPr>
        <dsp:cNvPr id="0" name=""/>
        <dsp:cNvSpPr/>
      </dsp:nvSpPr>
      <dsp:spPr>
        <a:xfrm>
          <a:off x="5282226" y="0"/>
          <a:ext cx="1955566" cy="468000"/>
        </a:xfrm>
        <a:prstGeom prst="chevron">
          <a:avLst/>
        </a:prstGeom>
        <a:solidFill>
          <a:schemeClr val="tx1">
            <a:lumMod val="65000"/>
            <a:lumOff val="3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Performance</a:t>
          </a:r>
          <a:endParaRPr lang="en-US" sz="1800" kern="1200" noProof="0" dirty="0"/>
        </a:p>
      </dsp:txBody>
      <dsp:txXfrm>
        <a:off x="5516226" y="0"/>
        <a:ext cx="1487566" cy="468000"/>
      </dsp:txXfrm>
    </dsp:sp>
    <dsp:sp modelId="{3F0030B4-C75C-4861-B900-047F63B4B38F}">
      <dsp:nvSpPr>
        <dsp:cNvPr id="0" name=""/>
        <dsp:cNvSpPr/>
      </dsp:nvSpPr>
      <dsp:spPr>
        <a:xfrm>
          <a:off x="7042236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Conclusions</a:t>
          </a:r>
          <a:endParaRPr lang="en-US" sz="1800" kern="1200" noProof="0" dirty="0"/>
        </a:p>
      </dsp:txBody>
      <dsp:txXfrm>
        <a:off x="7276236" y="0"/>
        <a:ext cx="1487566" cy="46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E39-B357-42BB-AC40-6DE67ED4965C}">
      <dsp:nvSpPr>
        <dsp:cNvPr id="0" name=""/>
        <dsp:cNvSpPr/>
      </dsp:nvSpPr>
      <dsp:spPr>
        <a:xfrm>
          <a:off x="2197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Introduction</a:t>
          </a:r>
          <a:endParaRPr lang="en-US" sz="1800" kern="1200" noProof="0" dirty="0"/>
        </a:p>
      </dsp:txBody>
      <dsp:txXfrm>
        <a:off x="236197" y="0"/>
        <a:ext cx="1487566" cy="468000"/>
      </dsp:txXfrm>
    </dsp:sp>
    <dsp:sp modelId="{8FB6FCD0-9163-4EF0-92FA-72325FEC5946}">
      <dsp:nvSpPr>
        <dsp:cNvPr id="0" name=""/>
        <dsp:cNvSpPr/>
      </dsp:nvSpPr>
      <dsp:spPr>
        <a:xfrm>
          <a:off x="1762207" y="0"/>
          <a:ext cx="1955566" cy="468000"/>
        </a:xfrm>
        <a:prstGeom prst="chevron">
          <a:avLst/>
        </a:prstGeom>
        <a:solidFill>
          <a:schemeClr val="accent2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Architecture</a:t>
          </a:r>
          <a:endParaRPr lang="en-US" sz="1800" kern="1200" noProof="0" dirty="0"/>
        </a:p>
      </dsp:txBody>
      <dsp:txXfrm>
        <a:off x="1996207" y="0"/>
        <a:ext cx="1487566" cy="468000"/>
      </dsp:txXfrm>
    </dsp:sp>
    <dsp:sp modelId="{C31897FA-9FE5-412D-9CB6-AB9B11A4F253}">
      <dsp:nvSpPr>
        <dsp:cNvPr id="0" name=""/>
        <dsp:cNvSpPr/>
      </dsp:nvSpPr>
      <dsp:spPr>
        <a:xfrm>
          <a:off x="3522216" y="0"/>
          <a:ext cx="1955566" cy="468000"/>
        </a:xfrm>
        <a:prstGeom prst="chevron">
          <a:avLst/>
        </a:prstGeom>
        <a:solidFill>
          <a:schemeClr val="accent3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Capabilities</a:t>
          </a:r>
          <a:endParaRPr lang="it-IT" sz="1800" kern="1200" dirty="0"/>
        </a:p>
      </dsp:txBody>
      <dsp:txXfrm>
        <a:off x="3756216" y="0"/>
        <a:ext cx="1487566" cy="468000"/>
      </dsp:txXfrm>
    </dsp:sp>
    <dsp:sp modelId="{73D8ED75-1B09-4037-82FD-ACA82D4F8389}">
      <dsp:nvSpPr>
        <dsp:cNvPr id="0" name=""/>
        <dsp:cNvSpPr/>
      </dsp:nvSpPr>
      <dsp:spPr>
        <a:xfrm>
          <a:off x="5282226" y="0"/>
          <a:ext cx="1955566" cy="46800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Performance</a:t>
          </a:r>
          <a:endParaRPr lang="en-US" sz="1800" kern="1200" noProof="0" dirty="0"/>
        </a:p>
      </dsp:txBody>
      <dsp:txXfrm>
        <a:off x="5516226" y="0"/>
        <a:ext cx="1487566" cy="468000"/>
      </dsp:txXfrm>
    </dsp:sp>
    <dsp:sp modelId="{3F0030B4-C75C-4861-B900-047F63B4B38F}">
      <dsp:nvSpPr>
        <dsp:cNvPr id="0" name=""/>
        <dsp:cNvSpPr/>
      </dsp:nvSpPr>
      <dsp:spPr>
        <a:xfrm>
          <a:off x="7042236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Conclusions</a:t>
          </a:r>
          <a:endParaRPr lang="en-US" sz="1800" kern="1200" noProof="0" dirty="0"/>
        </a:p>
      </dsp:txBody>
      <dsp:txXfrm>
        <a:off x="7276236" y="0"/>
        <a:ext cx="1487566" cy="46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E39-B357-42BB-AC40-6DE67ED4965C}">
      <dsp:nvSpPr>
        <dsp:cNvPr id="0" name=""/>
        <dsp:cNvSpPr/>
      </dsp:nvSpPr>
      <dsp:spPr>
        <a:xfrm>
          <a:off x="2197" y="0"/>
          <a:ext cx="1955566" cy="468000"/>
        </a:xfrm>
        <a:prstGeom prst="chevron">
          <a:avLst/>
        </a:prstGeom>
        <a:solidFill>
          <a:schemeClr val="accent1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Introduction</a:t>
          </a:r>
          <a:endParaRPr lang="en-US" sz="1800" kern="1200" noProof="0" dirty="0"/>
        </a:p>
      </dsp:txBody>
      <dsp:txXfrm>
        <a:off x="236197" y="0"/>
        <a:ext cx="1487566" cy="468000"/>
      </dsp:txXfrm>
    </dsp:sp>
    <dsp:sp modelId="{8FB6FCD0-9163-4EF0-92FA-72325FEC5946}">
      <dsp:nvSpPr>
        <dsp:cNvPr id="0" name=""/>
        <dsp:cNvSpPr/>
      </dsp:nvSpPr>
      <dsp:spPr>
        <a:xfrm>
          <a:off x="1762207" y="0"/>
          <a:ext cx="1955566" cy="468000"/>
        </a:xfrm>
        <a:prstGeom prst="chevron">
          <a:avLst/>
        </a:prstGeom>
        <a:solidFill>
          <a:schemeClr val="accent2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Architecture</a:t>
          </a:r>
          <a:endParaRPr lang="en-US" sz="1800" kern="1200" noProof="0" dirty="0"/>
        </a:p>
      </dsp:txBody>
      <dsp:txXfrm>
        <a:off x="1996207" y="0"/>
        <a:ext cx="1487566" cy="468000"/>
      </dsp:txXfrm>
    </dsp:sp>
    <dsp:sp modelId="{C31897FA-9FE5-412D-9CB6-AB9B11A4F253}">
      <dsp:nvSpPr>
        <dsp:cNvPr id="0" name=""/>
        <dsp:cNvSpPr/>
      </dsp:nvSpPr>
      <dsp:spPr>
        <a:xfrm>
          <a:off x="3522216" y="0"/>
          <a:ext cx="1955566" cy="468000"/>
        </a:xfrm>
        <a:prstGeom prst="chevron">
          <a:avLst/>
        </a:prstGeom>
        <a:solidFill>
          <a:schemeClr val="accent3">
            <a:lumMod val="7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Capabilities</a:t>
          </a:r>
          <a:endParaRPr lang="it-IT" sz="1800" kern="1200" dirty="0"/>
        </a:p>
      </dsp:txBody>
      <dsp:txXfrm>
        <a:off x="3756216" y="0"/>
        <a:ext cx="1487566" cy="468000"/>
      </dsp:txXfrm>
    </dsp:sp>
    <dsp:sp modelId="{73D8ED75-1B09-4037-82FD-ACA82D4F8389}">
      <dsp:nvSpPr>
        <dsp:cNvPr id="0" name=""/>
        <dsp:cNvSpPr/>
      </dsp:nvSpPr>
      <dsp:spPr>
        <a:xfrm>
          <a:off x="5282226" y="0"/>
          <a:ext cx="1955566" cy="468000"/>
        </a:xfrm>
        <a:prstGeom prst="chevron">
          <a:avLst/>
        </a:prstGeom>
        <a:solidFill>
          <a:schemeClr val="tx1">
            <a:lumMod val="65000"/>
            <a:lumOff val="35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Performance</a:t>
          </a:r>
          <a:endParaRPr lang="en-US" sz="1800" kern="1200" noProof="0" dirty="0"/>
        </a:p>
      </dsp:txBody>
      <dsp:txXfrm>
        <a:off x="5516226" y="0"/>
        <a:ext cx="1487566" cy="468000"/>
      </dsp:txXfrm>
    </dsp:sp>
    <dsp:sp modelId="{3F0030B4-C75C-4861-B900-047F63B4B38F}">
      <dsp:nvSpPr>
        <dsp:cNvPr id="0" name=""/>
        <dsp:cNvSpPr/>
      </dsp:nvSpPr>
      <dsp:spPr>
        <a:xfrm>
          <a:off x="7042236" y="0"/>
          <a:ext cx="1955566" cy="468000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Conclusions</a:t>
          </a:r>
          <a:endParaRPr lang="en-US" sz="1800" kern="1200" noProof="0" dirty="0"/>
        </a:p>
      </dsp:txBody>
      <dsp:txXfrm>
        <a:off x="7276236" y="0"/>
        <a:ext cx="1487566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2B42-7D23-4F7B-9695-59ED6BC7BA0E}" type="datetimeFigureOut">
              <a:rPr lang="it-IT" smtClean="0"/>
              <a:t>17/01/2016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38088-D382-4015-B3B1-F91EE44D4F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359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0194-B886-42A2-8456-100662AB7AE2}" type="datetimeFigureOut">
              <a:rPr lang="it-IT" smtClean="0"/>
              <a:t>17/01/2016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347C4-62C2-4777-86D2-5A18901620D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45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47C4-62C2-4777-86D2-5A18901620D2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68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47C4-62C2-4777-86D2-5A18901620D2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686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57150">
              <a:lnSpc>
                <a:spcPct val="120000"/>
              </a:lnSpc>
            </a:pPr>
            <a:endParaRPr lang="en-US" sz="22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47C4-62C2-4777-86D2-5A18901620D2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70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347C4-62C2-4777-86D2-5A18901620D2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74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  <a:defRPr sz="2800"/>
            </a:lvl1pPr>
            <a:lvl2pPr marL="742950" indent="-285750"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q"/>
              <a:defRPr sz="2400"/>
            </a:lvl2pPr>
            <a:lvl3pPr>
              <a:buClr>
                <a:schemeClr val="accent1">
                  <a:lumMod val="75000"/>
                </a:schemeClr>
              </a:buClr>
              <a:defRPr sz="2000"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23671090"/>
              </p:ext>
            </p:extLst>
          </p:nvPr>
        </p:nvGraphicFramePr>
        <p:xfrm>
          <a:off x="72000" y="6390000"/>
          <a:ext cx="9000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20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accent2">
                  <a:lumMod val="75000"/>
                </a:schemeClr>
              </a:buClr>
              <a:buSzPct val="65000"/>
              <a:buFont typeface="Wingdings" pitchFamily="2" charset="2"/>
              <a:buChar char="q"/>
              <a:defRPr sz="2000"/>
            </a:lvl2pPr>
            <a:lvl3pPr>
              <a:buClr>
                <a:schemeClr val="accent2">
                  <a:lumMod val="75000"/>
                </a:schemeClr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9" name="Segnaposto contenuto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15322198"/>
              </p:ext>
            </p:extLst>
          </p:nvPr>
        </p:nvGraphicFramePr>
        <p:xfrm>
          <a:off x="72000" y="6390000"/>
          <a:ext cx="9000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6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q"/>
              <a:defRPr sz="2000"/>
            </a:lvl2pPr>
            <a:lvl3pPr>
              <a:buClr>
                <a:schemeClr val="accent3">
                  <a:lumMod val="50000"/>
                </a:schemeClr>
              </a:buClr>
              <a:defRPr sz="1800"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9" name="Segnaposto contenuto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94360925"/>
              </p:ext>
            </p:extLst>
          </p:nvPr>
        </p:nvGraphicFramePr>
        <p:xfrm>
          <a:off x="72000" y="6390000"/>
          <a:ext cx="9000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32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>
            <a:lvl1pPr marL="342900" indent="-342900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itchFamily="2" charset="2"/>
              <a:buChar char="q"/>
              <a:defRPr sz="20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10" name="Segnaposto contenuto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0633825"/>
              </p:ext>
            </p:extLst>
          </p:nvPr>
        </p:nvGraphicFramePr>
        <p:xfrm>
          <a:off x="72000" y="6390000"/>
          <a:ext cx="9000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20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  <a:defRPr sz="2800"/>
            </a:lvl1pPr>
            <a:lvl2pPr marL="742950" indent="-285750"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q"/>
              <a:defRPr sz="2400"/>
            </a:lvl2pPr>
            <a:lvl3pPr>
              <a:buClr>
                <a:schemeClr val="accent1">
                  <a:lumMod val="75000"/>
                </a:schemeClr>
              </a:buClr>
              <a:defRPr sz="2000"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4716150"/>
              </p:ext>
            </p:extLst>
          </p:nvPr>
        </p:nvGraphicFramePr>
        <p:xfrm>
          <a:off x="72000" y="6390000"/>
          <a:ext cx="9000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63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accent6">
                  <a:lumMod val="75000"/>
                </a:schemeClr>
              </a:buClr>
              <a:buSzPct val="65000"/>
              <a:buFont typeface="Wingdings" pitchFamily="2" charset="2"/>
              <a:buChar char="q"/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82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4">
                  <a:lumMod val="75000"/>
                </a:schemeClr>
              </a:buClr>
              <a:buSzPct val="120000"/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accent4">
                  <a:lumMod val="75000"/>
                </a:schemeClr>
              </a:buClr>
              <a:buSzPct val="65000"/>
              <a:buFont typeface="Wingdings" pitchFamily="2" charset="2"/>
              <a:buChar char="q"/>
              <a:defRPr sz="2000"/>
            </a:lvl2pPr>
            <a:lvl3pPr>
              <a:buClr>
                <a:schemeClr val="accent4">
                  <a:lumMod val="75000"/>
                </a:schemeClr>
              </a:buClr>
              <a:defRPr sz="1800"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-18000" y="996542"/>
            <a:ext cx="918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895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B38B-890B-4210-A019-F218C3909D7D}" type="datetime1">
              <a:rPr lang="it-IT" smtClean="0"/>
              <a:t>17/01/2016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5" r:id="rId5"/>
    <p:sldLayoutId id="2147483673" r:id="rId6"/>
    <p:sldLayoutId id="2147483674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lumOff val="25000"/>
              </a:schemeClr>
            </a:gs>
            <a:gs pos="35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92784" y="2557353"/>
            <a:ext cx="8558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Experiences of Cloud Storage Service Monitoring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Performance Assessment and Comparison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2784" y="4326776"/>
            <a:ext cx="4320000" cy="10464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SzPct val="80000"/>
              <a:buFont typeface="Wingdings" pitchFamily="2" charset="2"/>
              <a:buChar char="Ø"/>
            </a:pPr>
            <a:r>
              <a:rPr lang="it-IT" sz="2200" b="1" dirty="0" smtClean="0"/>
              <a:t>Enrico Bocchi</a:t>
            </a:r>
          </a:p>
          <a:p>
            <a:pPr marL="342900" indent="-342900">
              <a:buSzPct val="80000"/>
              <a:buFont typeface="Wingdings" pitchFamily="2" charset="2"/>
              <a:buChar char="Ø"/>
            </a:pPr>
            <a:r>
              <a:rPr lang="it-IT" sz="2000" dirty="0" smtClean="0"/>
              <a:t>Idilio Drago</a:t>
            </a:r>
            <a:endParaRPr lang="it-IT" sz="2000" dirty="0"/>
          </a:p>
          <a:p>
            <a:pPr marL="342900" indent="-342900">
              <a:buSzPct val="80000"/>
              <a:buFont typeface="Wingdings" pitchFamily="2" charset="2"/>
              <a:buChar char="Ø"/>
            </a:pPr>
            <a:r>
              <a:rPr lang="it-IT" sz="2000" dirty="0" smtClean="0"/>
              <a:t>Marco Mellia</a:t>
            </a:r>
          </a:p>
        </p:txBody>
      </p:sp>
      <p:pic>
        <p:nvPicPr>
          <p:cNvPr id="16" name="Picture 2" descr="E:\Dropbox\_Privata_Enry\loghi\mplane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"/>
          <a:stretch/>
        </p:blipFill>
        <p:spPr bwMode="auto">
          <a:xfrm>
            <a:off x="7111957" y="5589240"/>
            <a:ext cx="189311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836080" y="6021288"/>
            <a:ext cx="6204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i="1" dirty="0">
                <a:latin typeface="+mj-lt"/>
                <a:ea typeface="+mj-ea"/>
                <a:cs typeface="+mj-cs"/>
              </a:rPr>
              <a:t> Cloud Services for Synchronisation and Sharing (CS3</a:t>
            </a:r>
            <a:r>
              <a:rPr lang="en-US" sz="2200" i="1" dirty="0" smtClean="0">
                <a:latin typeface="+mj-lt"/>
                <a:ea typeface="+mj-ea"/>
                <a:cs typeface="+mj-cs"/>
              </a:rPr>
              <a:t>)</a:t>
            </a:r>
          </a:p>
          <a:p>
            <a:pPr algn="r"/>
            <a:r>
              <a:rPr lang="en-US" sz="2200" i="1" dirty="0" smtClean="0">
                <a:latin typeface="+mj-lt"/>
                <a:ea typeface="+mj-ea"/>
                <a:cs typeface="+mj-cs"/>
              </a:rPr>
              <a:t>ETH Zurich, Switzerland</a:t>
            </a:r>
            <a:endParaRPr lang="it-IT" sz="2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Dropbox\_Privata_Enry\Figure varie\loghi\Polito_ne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20" y="4766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ropbox\_Privata_Enry\Figure varie\loghi\Telecom ParisTe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36" y="4766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cs typeface="Arial" pitchFamily="34" charset="0"/>
              </a:rPr>
              <a:t>Testbed: Active Measurements</a:t>
            </a:r>
            <a:endParaRPr lang="en-US" sz="2000" b="0" i="1" dirty="0">
              <a:cs typeface="Arial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How is synchronization tackled?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</a:rPr>
              <a:t>Do clients implement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advanced capabilities</a:t>
            </a:r>
            <a:r>
              <a:rPr lang="en-US" sz="2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Ovale 7"/>
          <p:cNvSpPr/>
          <p:nvPr/>
        </p:nvSpPr>
        <p:spPr>
          <a:xfrm rot="5400000">
            <a:off x="3153754" y="5252810"/>
            <a:ext cx="1021513" cy="21431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67834" y="3069152"/>
            <a:ext cx="2428892" cy="1728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9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TestPC </a:t>
            </a:r>
            <a:r>
              <a:rPr lang="en-US" i="1" dirty="0"/>
              <a:t>Upload</a:t>
            </a:r>
            <a:endParaRPr lang="it-IT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0654" y="3532093"/>
            <a:ext cx="2031719" cy="336874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FTP server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4473" y="4098688"/>
            <a:ext cx="2041752" cy="60764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Applications </a:t>
            </a:r>
          </a:p>
          <a:p>
            <a:pPr algn="ctr" fontAlgn="base"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under test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" name="AutoShape 6"/>
          <p:cNvCxnSpPr>
            <a:cxnSpLocks noChangeShapeType="1"/>
          </p:cNvCxnSpPr>
          <p:nvPr/>
        </p:nvCxnSpPr>
        <p:spPr bwMode="auto">
          <a:xfrm>
            <a:off x="1486986" y="3868967"/>
            <a:ext cx="0" cy="22972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Interruzione 10"/>
          <p:cNvSpPr/>
          <p:nvPr/>
        </p:nvSpPr>
        <p:spPr>
          <a:xfrm>
            <a:off x="2410974" y="3630001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Interruzione 11"/>
          <p:cNvSpPr/>
          <p:nvPr/>
        </p:nvSpPr>
        <p:spPr>
          <a:xfrm>
            <a:off x="2410974" y="4420582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2 34"/>
          <p:cNvCxnSpPr>
            <a:stCxn id="17" idx="1"/>
            <a:endCxn id="13" idx="3"/>
          </p:cNvCxnSpPr>
          <p:nvPr/>
        </p:nvCxnSpPr>
        <p:spPr>
          <a:xfrm rot="10800000" flipV="1">
            <a:off x="2842974" y="3184425"/>
            <a:ext cx="365410" cy="517576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831721" y="2708920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1. </a:t>
            </a:r>
            <a:r>
              <a:rPr lang="en-US" i="1" dirty="0" smtClean="0"/>
              <a:t>Workload</a:t>
            </a:r>
            <a:endParaRPr lang="en-US" i="1" dirty="0"/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3208384" y="2968425"/>
            <a:ext cx="2160000" cy="432000"/>
          </a:xfrm>
          <a:prstGeom prst="roundRect">
            <a:avLst>
              <a:gd name="adj" fmla="val 16667"/>
            </a:avLst>
          </a:prstGeom>
          <a:solidFill>
            <a:srgbClr val="D8D8D8">
              <a:alpha val="88000"/>
            </a:srgb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/>
              <a:t>Testing Application</a:t>
            </a:r>
            <a:endParaRPr lang="it-IT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14346" y="4849210"/>
            <a:ext cx="11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2. Upload</a:t>
            </a:r>
            <a:endParaRPr lang="en-US" i="1" dirty="0"/>
          </a:p>
        </p:txBody>
      </p:sp>
      <p:cxnSp>
        <p:nvCxnSpPr>
          <p:cNvPr id="46" name="Connettore 2 34"/>
          <p:cNvCxnSpPr>
            <a:stCxn id="8" idx="2"/>
          </p:cNvCxnSpPr>
          <p:nvPr/>
        </p:nvCxnSpPr>
        <p:spPr>
          <a:xfrm rot="5400000" flipH="1" flipV="1">
            <a:off x="3200866" y="3892524"/>
            <a:ext cx="1420330" cy="493042"/>
          </a:xfrm>
          <a:prstGeom prst="curvedConnector3">
            <a:avLst>
              <a:gd name="adj1" fmla="val 50000"/>
            </a:avLst>
          </a:prstGeom>
          <a:ln w="31750" cap="flat" cmpd="sng">
            <a:solidFill>
              <a:schemeClr val="accent3">
                <a:lumMod val="50000"/>
              </a:schemeClr>
            </a:soli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3128726" y="3920516"/>
            <a:ext cx="155792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accent3">
                <a:lumMod val="50000"/>
              </a:schemeClr>
            </a:solidFill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Traffic capture</a:t>
            </a:r>
          </a:p>
        </p:txBody>
      </p:sp>
      <p:cxnSp>
        <p:nvCxnSpPr>
          <p:cNvPr id="49" name="Connettore 2 34"/>
          <p:cNvCxnSpPr/>
          <p:nvPr/>
        </p:nvCxnSpPr>
        <p:spPr>
          <a:xfrm>
            <a:off x="2842974" y="4492582"/>
            <a:ext cx="1214446" cy="785256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Nuvola 49"/>
          <p:cNvSpPr/>
          <p:nvPr/>
        </p:nvSpPr>
        <p:spPr>
          <a:xfrm>
            <a:off x="4009997" y="4977272"/>
            <a:ext cx="1728000" cy="900000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Storage Providers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" name="Picture 2" descr="http://3.bp.blogspot.com/-WYY43yJOH-M/Ug9v9kYlXHI/AAAAAAAAALU/ZpvjYEU5duA/s200/lampadin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17830"/>
          <a:stretch/>
        </p:blipFill>
        <p:spPr bwMode="auto">
          <a:xfrm>
            <a:off x="7329894" y="1772816"/>
            <a:ext cx="900000" cy="17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nettore 2 34"/>
          <p:cNvCxnSpPr>
            <a:stCxn id="16" idx="2"/>
            <a:endCxn id="17" idx="3"/>
          </p:cNvCxnSpPr>
          <p:nvPr/>
        </p:nvCxnSpPr>
        <p:spPr>
          <a:xfrm rot="5400000">
            <a:off x="5876480" y="2570156"/>
            <a:ext cx="106173" cy="1122364"/>
          </a:xfrm>
          <a:prstGeom prst="curvedConnector2">
            <a:avLst/>
          </a:prstGeom>
          <a:ln w="19050" cap="flat" cmpd="sng">
            <a:solidFill>
              <a:schemeClr val="tx1"/>
            </a:solidFill>
            <a:prstDash val="sysDash"/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arrotondato 55"/>
          <p:cNvSpPr/>
          <p:nvPr/>
        </p:nvSpPr>
        <p:spPr>
          <a:xfrm>
            <a:off x="5421974" y="3717032"/>
            <a:ext cx="3528000" cy="2160000"/>
          </a:xfrm>
          <a:prstGeom prst="roundRect">
            <a:avLst/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35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10000"/>
                  <a:lumOff val="90000"/>
                </a:schemeClr>
              </a:gs>
            </a:gsLst>
          </a:gra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Post-process and </a:t>
            </a:r>
          </a:p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identify capabilities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Server names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IP address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Number of connections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Number of </a:t>
            </a:r>
            <a:r>
              <a:rPr lang="en-US" i="1" dirty="0">
                <a:solidFill>
                  <a:schemeClr val="tx1"/>
                </a:solidFill>
              </a:rPr>
              <a:t>transferred </a:t>
            </a:r>
            <a:r>
              <a:rPr lang="en-US" i="1" dirty="0" smtClean="0">
                <a:solidFill>
                  <a:schemeClr val="tx1"/>
                </a:solidFill>
              </a:rPr>
              <a:t>bytes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…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7" name="Freccia a destra 56"/>
          <p:cNvSpPr/>
          <p:nvPr/>
        </p:nvSpPr>
        <p:spPr>
          <a:xfrm>
            <a:off x="4778499" y="3961182"/>
            <a:ext cx="576000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7" name="Picture 2" descr="https://www.boxcryptor.com/sites/default/files/Dropbox-Logo.png"/>
          <p:cNvPicPr>
            <a:picLocks noChangeAspect="1" noChangeArrowheads="1"/>
          </p:cNvPicPr>
          <p:nvPr/>
        </p:nvPicPr>
        <p:blipFill rotWithShape="1">
          <a:blip r:embed="rId3" cstate="print"/>
          <a:srcRect l="3046" t="9935" r="68009" b="10718"/>
          <a:stretch/>
        </p:blipFill>
        <p:spPr bwMode="auto">
          <a:xfrm>
            <a:off x="513195" y="4149080"/>
            <a:ext cx="288000" cy="26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http://www.duboisbride.com/images/google%20drive%20logo.png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10000"/>
          </a:blip>
          <a:srcRect l="14873" r="16722" b="30675"/>
          <a:stretch/>
        </p:blipFill>
        <p:spPr bwMode="auto">
          <a:xfrm>
            <a:off x="655102" y="4403008"/>
            <a:ext cx="360000" cy="2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" descr="http://www.itespresso.it/wp-content/uploads/2014/02/onedrive-logo-microsoft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 r="70978" b="39894"/>
          <a:stretch/>
        </p:blipFill>
        <p:spPr bwMode="auto">
          <a:xfrm rot="20962291">
            <a:off x="2036066" y="4403583"/>
            <a:ext cx="360000" cy="2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17" grpId="0" animBg="1"/>
      <p:bldP spid="18" grpId="0"/>
      <p:bldP spid="47" grpId="0" animBg="1"/>
      <p:bldP spid="50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cs typeface="Arial" pitchFamily="34" charset="0"/>
              </a:rPr>
              <a:t>Capabilities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How is synchronization tackled?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</a:rPr>
              <a:t>Do clients implement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advanced capabilities</a:t>
            </a:r>
            <a:r>
              <a:rPr lang="en-US" sz="2200" dirty="0" smtClean="0">
                <a:solidFill>
                  <a:srgbClr val="000000"/>
                </a:solidFill>
              </a:rPr>
              <a:t>?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98012"/>
              </p:ext>
            </p:extLst>
          </p:nvPr>
        </p:nvGraphicFramePr>
        <p:xfrm>
          <a:off x="443600" y="2374164"/>
          <a:ext cx="8499930" cy="3747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7728"/>
                <a:gridCol w="1071354"/>
                <a:gridCol w="1296000"/>
                <a:gridCol w="1477728"/>
                <a:gridCol w="1034412"/>
                <a:gridCol w="1108296"/>
                <a:gridCol w="1034412"/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Bundling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Chunking</a:t>
                      </a:r>
                      <a:br>
                        <a:rPr lang="en-US" sz="1800" b="1" noProof="0" dirty="0" smtClean="0"/>
                      </a:br>
                      <a:r>
                        <a:rPr lang="en-US" sz="1800" b="1" noProof="0" dirty="0" smtClean="0"/>
                        <a:t>(size</a:t>
                      </a:r>
                      <a:r>
                        <a:rPr lang="en-US" sz="1800" b="1" baseline="0" noProof="0" dirty="0" smtClean="0"/>
                        <a:t> [MB])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Compression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Dedupl.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Delta Encoding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P2P</a:t>
                      </a:r>
                      <a:br>
                        <a:rPr lang="en-US" sz="1800" b="1" noProof="0" dirty="0" smtClean="0"/>
                      </a:br>
                      <a:r>
                        <a:rPr lang="en-US" sz="1800" b="1" noProof="0" dirty="0" smtClean="0"/>
                        <a:t>Sync.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 smtClean="0"/>
                        <a:t>Dropbox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✓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Always</a:t>
                      </a:r>
                    </a:p>
                  </a:txBody>
                  <a:tcPr anchor="ctr"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✓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✓</a:t>
                      </a:r>
                      <a:endParaRPr lang="en-US" sz="1600" noProof="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✓</a:t>
                      </a:r>
                      <a:endParaRPr lang="en-US" sz="1600" noProof="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 smtClean="0"/>
                        <a:t>Google Drive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8</a:t>
                      </a:r>
                      <a:r>
                        <a:rPr lang="en-US" sz="1600" baseline="0" noProof="0" dirty="0" smtClean="0"/>
                        <a:t>Down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Smart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noProof="0" dirty="0" smtClean="0"/>
                        <a:t>Copy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/>
                        <a:t>5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✓</a:t>
                      </a:r>
                      <a:endParaRPr lang="en-US" sz="1600" noProof="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✓</a:t>
                      </a:r>
                      <a:endParaRPr lang="it-IT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 smtClean="0"/>
                        <a:t>Wuala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/>
                        <a:t>✓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noProof="0" dirty="0" smtClean="0"/>
                        <a:t>ownCloud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600" dirty="0" smtClean="0"/>
                        <a:t>✗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Smart</a:t>
                      </a:r>
                      <a:endParaRPr lang="it-IT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noProof="0" dirty="0" smtClean="0"/>
                        <a:t>Horizon, Mega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/>
                        <a:t>1Up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Partial</a:t>
                      </a:r>
                      <a:endParaRPr lang="it-IT" sz="1600" dirty="0" smtClean="0"/>
                    </a:p>
                  </a:txBody>
                  <a:tcPr anchor="ctr"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 smtClean="0"/>
                        <a:t>OneDrive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4Up - 1Down</a:t>
                      </a: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 smtClean="0"/>
                        <a:t>Cloud Drive, Box,</a:t>
                      </a:r>
                      <a:r>
                        <a:rPr lang="en-US" sz="1600" b="1" baseline="0" noProof="0" dirty="0" smtClean="0"/>
                        <a:t> </a:t>
                      </a:r>
                      <a:r>
                        <a:rPr lang="en-US" sz="1600" b="1" noProof="0" dirty="0" smtClean="0"/>
                        <a:t>hubiC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✗</a:t>
                      </a:r>
                    </a:p>
                  </a:txBody>
                  <a:tcPr anchor="ctr">
                    <a:solidFill>
                      <a:srgbClr val="C76361"/>
                    </a:solidFill>
                  </a:tcPr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396496" y="3033408"/>
            <a:ext cx="8640000" cy="320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07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Bundling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5" name="Picture 2" descr="E:\Scrivania\bundling_tc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535006"/>
            <a:ext cx="7200000" cy="3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730990" y="5762840"/>
            <a:ext cx="2700000" cy="28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931056" y="3659515"/>
            <a:ext cx="360000" cy="1800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2411760" y="3150638"/>
            <a:ext cx="1260000" cy="28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007828" y="3139719"/>
            <a:ext cx="1260000" cy="28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Segnaposto contenuto 1"/>
          <p:cNvSpPr>
            <a:spLocks noGrp="1"/>
          </p:cNvSpPr>
          <p:nvPr>
            <p:ph idx="1"/>
          </p:nvPr>
        </p:nvSpPr>
        <p:spPr>
          <a:xfrm>
            <a:off x="323528" y="1378868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dirty="0">
                <a:solidFill>
                  <a:srgbClr val="000000"/>
                </a:solidFill>
              </a:rPr>
              <a:t>How to </a:t>
            </a:r>
            <a:r>
              <a:rPr lang="en-US" dirty="0" smtClean="0">
                <a:solidFill>
                  <a:srgbClr val="000000"/>
                </a:solidFill>
              </a:rPr>
              <a:t>upload </a:t>
            </a:r>
            <a:r>
              <a:rPr lang="en-US" dirty="0">
                <a:solidFill>
                  <a:srgbClr val="000000"/>
                </a:solidFill>
              </a:rPr>
              <a:t>or download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batch of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files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Do services open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one connection per file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1653820" y="5335116"/>
            <a:ext cx="2088000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4572000" y="3108850"/>
            <a:ext cx="3816424" cy="305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3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Bundling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5" name="Picture 2" descr="E:\Scrivania\bundling_tc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535006"/>
            <a:ext cx="7200000" cy="3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contenuto 1"/>
          <p:cNvSpPr>
            <a:spLocks noGrp="1"/>
          </p:cNvSpPr>
          <p:nvPr>
            <p:ph idx="1"/>
          </p:nvPr>
        </p:nvSpPr>
        <p:spPr>
          <a:xfrm>
            <a:off x="323528" y="1378868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dirty="0">
                <a:solidFill>
                  <a:srgbClr val="000000"/>
                </a:solidFill>
              </a:rPr>
              <a:t>How to </a:t>
            </a:r>
            <a:r>
              <a:rPr lang="en-US" dirty="0" smtClean="0">
                <a:solidFill>
                  <a:srgbClr val="000000"/>
                </a:solidFill>
              </a:rPr>
              <a:t>upload </a:t>
            </a:r>
            <a:r>
              <a:rPr lang="en-US" dirty="0">
                <a:solidFill>
                  <a:srgbClr val="000000"/>
                </a:solidFill>
              </a:rPr>
              <a:t>or download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batch of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files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Do services open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one connection per file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12" name="Rettangolo 11"/>
          <p:cNvSpPr/>
          <p:nvPr/>
        </p:nvSpPr>
        <p:spPr>
          <a:xfrm>
            <a:off x="251520" y="1844824"/>
            <a:ext cx="8136904" cy="4208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contenuto 1"/>
          <p:cNvSpPr txBox="1">
            <a:spLocks/>
          </p:cNvSpPr>
          <p:nvPr/>
        </p:nvSpPr>
        <p:spPr>
          <a:xfrm>
            <a:off x="321890" y="13788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How to disambiguate if one connection carries more files?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SzPct val="65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Use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TCP-PSH messages </a:t>
            </a:r>
            <a:r>
              <a:rPr lang="en-US" sz="2000" dirty="0" smtClean="0">
                <a:solidFill>
                  <a:srgbClr val="000000"/>
                </a:solidFill>
              </a:rPr>
              <a:t>as transaction delimiters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5" name="Picture 3" descr="E:\Scrivania\bundling_p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785120"/>
            <a:ext cx="7200000" cy="3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1007986" y="4050256"/>
            <a:ext cx="360000" cy="1512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7" name="Connettore 1 36"/>
          <p:cNvCxnSpPr/>
          <p:nvPr/>
        </p:nvCxnSpPr>
        <p:spPr>
          <a:xfrm flipV="1">
            <a:off x="1801788" y="4366710"/>
            <a:ext cx="2592000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1801788" y="5005838"/>
            <a:ext cx="2592000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5410758" y="4366710"/>
            <a:ext cx="2592000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5410758" y="5005838"/>
            <a:ext cx="2592000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1664384" y="3024248"/>
            <a:ext cx="2880000" cy="720000"/>
          </a:xfrm>
          <a:prstGeom prst="roundRect">
            <a:avLst/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35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OneDrive</a:t>
            </a:r>
            <a:r>
              <a:rPr lang="en-US" dirty="0" smtClean="0">
                <a:solidFill>
                  <a:schemeClr val="tx1"/>
                </a:solidFill>
              </a:rPr>
              <a:t> opens multiple concurrent connections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348384" y="2726336"/>
            <a:ext cx="1512000" cy="28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5868424" y="3141048"/>
            <a:ext cx="2520000" cy="720000"/>
          </a:xfrm>
          <a:prstGeom prst="roundRect">
            <a:avLst/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35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services transfer files sequentially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 animBg="1"/>
      <p:bldP spid="36" grpId="1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Compression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23528" y="13788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files compressed </a:t>
            </a:r>
            <a:r>
              <a:rPr lang="en-US" dirty="0" smtClean="0"/>
              <a:t>before being transferred?</a:t>
            </a:r>
          </a:p>
          <a:p>
            <a:r>
              <a:rPr lang="en-US" sz="2200" dirty="0" smtClean="0"/>
              <a:t>Test with highly compressible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text files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E:\Dropbox\_Privata_Enry\Figure varie\mi-parcours figs\compr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706212"/>
            <a:ext cx="7200000" cy="3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2352676" y="5987380"/>
            <a:ext cx="1620000" cy="28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1009700" y="3763816"/>
            <a:ext cx="360000" cy="1584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4606000" y="3763816"/>
            <a:ext cx="360000" cy="1584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Freccia a destra 31"/>
          <p:cNvSpPr/>
          <p:nvPr/>
        </p:nvSpPr>
        <p:spPr>
          <a:xfrm rot="2563837">
            <a:off x="3742877" y="4111501"/>
            <a:ext cx="648000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arrotondato 32"/>
          <p:cNvSpPr/>
          <p:nvPr/>
        </p:nvSpPr>
        <p:spPr>
          <a:xfrm>
            <a:off x="1018208" y="3357072"/>
            <a:ext cx="2880000" cy="720000"/>
          </a:xfrm>
          <a:prstGeom prst="roundRect">
            <a:avLst/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35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Dropbox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chemeClr val="tx1"/>
                </a:solidFill>
              </a:rPr>
              <a:t> Google Drive </a:t>
            </a:r>
            <a:r>
              <a:rPr lang="en-US" dirty="0" smtClean="0">
                <a:solidFill>
                  <a:schemeClr val="tx1"/>
                </a:solidFill>
              </a:rPr>
              <a:t>implement compression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ccia a destra 33"/>
          <p:cNvSpPr/>
          <p:nvPr/>
        </p:nvSpPr>
        <p:spPr>
          <a:xfrm rot="6898613">
            <a:off x="7887019" y="4118753"/>
            <a:ext cx="648000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6300464" y="3357072"/>
            <a:ext cx="2448000" cy="720000"/>
          </a:xfrm>
          <a:prstGeom prst="roundRect">
            <a:avLst/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35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ownCloud </a:t>
            </a:r>
            <a:r>
              <a:rPr lang="en-US" dirty="0" smtClean="0">
                <a:solidFill>
                  <a:schemeClr val="tx1"/>
                </a:solidFill>
              </a:rPr>
              <a:t>compresses files for download only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644008" y="3377832"/>
            <a:ext cx="4176464" cy="2878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7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Compression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23528" y="13788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files compressed </a:t>
            </a:r>
            <a:r>
              <a:rPr lang="en-US" dirty="0" smtClean="0"/>
              <a:t>before being transferred?</a:t>
            </a:r>
          </a:p>
          <a:p>
            <a:r>
              <a:rPr lang="en-US" sz="2200" dirty="0" smtClean="0"/>
              <a:t>Test with highly compressible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text files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E:\Dropbox\_Privata_Enry\Figure varie\mi-parcours figs\compr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706212"/>
            <a:ext cx="7200000" cy="3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ccia a destra 33"/>
          <p:cNvSpPr/>
          <p:nvPr/>
        </p:nvSpPr>
        <p:spPr>
          <a:xfrm rot="6898613">
            <a:off x="7887019" y="4118753"/>
            <a:ext cx="648000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6300464" y="3357072"/>
            <a:ext cx="2448000" cy="720000"/>
          </a:xfrm>
          <a:prstGeom prst="roundRect">
            <a:avLst/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35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ownCloud </a:t>
            </a:r>
            <a:r>
              <a:rPr lang="en-US" dirty="0" smtClean="0">
                <a:solidFill>
                  <a:schemeClr val="tx1"/>
                </a:solidFill>
              </a:rPr>
              <a:t>compresses files for download only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26000" y="2636912"/>
            <a:ext cx="8892000" cy="3600000"/>
            <a:chOff x="126000" y="2709320"/>
            <a:chExt cx="8892000" cy="3600000"/>
          </a:xfrm>
        </p:grpSpPr>
        <p:sp>
          <p:nvSpPr>
            <p:cNvPr id="15" name="Rettangolo 14"/>
            <p:cNvSpPr/>
            <p:nvPr/>
          </p:nvSpPr>
          <p:spPr>
            <a:xfrm>
              <a:off x="126000" y="2709320"/>
              <a:ext cx="8892000" cy="3600000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42000" y="3339320"/>
              <a:ext cx="8460000" cy="23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 smtClean="0">
                  <a:solidFill>
                    <a:schemeClr val="tx1"/>
                  </a:solidFill>
                </a:rPr>
                <a:t>TAKEAWAY</a:t>
              </a:r>
            </a:p>
            <a:p>
              <a:endParaRPr lang="en-US" sz="1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marL="342900" indent="-342900">
                <a:buClr>
                  <a:schemeClr val="accent3">
                    <a:lumMod val="5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Advanced capabilities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depend on client implementation</a:t>
              </a:r>
            </a:p>
            <a:p>
              <a:pPr marL="800100" lvl="1" indent="-342900">
                <a:buClr>
                  <a:schemeClr val="accent3">
                    <a:lumMod val="50000"/>
                  </a:schemeClr>
                </a:buClr>
                <a:buSzPct val="65000"/>
                <a:buFont typeface="Wingdings" pitchFamily="2" charset="2"/>
                <a:buChar char="q"/>
              </a:pP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Service providers show diverse approaches</a:t>
              </a:r>
              <a:b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          i.e., sophisticated VS lightweight clients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457200" indent="-457200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en-US" sz="2000" dirty="0">
                  <a:solidFill>
                    <a:schemeClr val="tx1"/>
                  </a:solidFill>
                  <a:cs typeface="Arial" pitchFamily="34" charset="0"/>
                </a:rPr>
                <a:t>Their </a:t>
              </a:r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usefulness</a:t>
              </a:r>
              <a:r>
                <a:rPr lang="en-US" sz="2000" dirty="0">
                  <a:solidFill>
                    <a:schemeClr val="tx1"/>
                  </a:solidFill>
                  <a:cs typeface="Arial" pitchFamily="34" charset="0"/>
                </a:rPr>
                <a:t> is 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strongly related </a:t>
              </a:r>
              <a:r>
                <a:rPr lang="en-US" sz="2000" dirty="0">
                  <a:solidFill>
                    <a:schemeClr val="tx1"/>
                  </a:solidFill>
                  <a:cs typeface="Arial" pitchFamily="34" charset="0"/>
                </a:rPr>
                <a:t>to 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workload</a:t>
              </a:r>
            </a:p>
            <a:p>
              <a:pPr marL="914400" lvl="1" indent="-457200">
                <a:buClr>
                  <a:schemeClr val="accent3">
                    <a:lumMod val="50000"/>
                  </a:schemeClr>
                </a:buClr>
                <a:buSzPct val="65000"/>
                <a:buFont typeface="Wingdings" pitchFamily="2" charset="2"/>
                <a:buChar char="q"/>
              </a:pP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Each capability might be less effective or counter-productive 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9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1972" y="684088"/>
            <a:ext cx="3537828" cy="769441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it-IT" sz="50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pitchFamily="34" charset="0"/>
              </a:rPr>
              <a:t>4</a:t>
            </a:r>
            <a:endParaRPr lang="it-IT" sz="500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54923" y="3121224"/>
            <a:ext cx="4634154" cy="61555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End-user Performance</a:t>
            </a:r>
            <a:endParaRPr lang="en-US" sz="40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" pitchFamily="34" charset="0"/>
              </a:rPr>
              <a:t>Testbed: Active Measurements</a:t>
            </a:r>
            <a:endParaRPr lang="en-US" sz="2400" b="0" i="1" dirty="0">
              <a:cs typeface="Arial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How is synchronization tackled?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</a:rPr>
              <a:t>How long does it take to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synchronize devices</a:t>
            </a:r>
            <a:r>
              <a:rPr lang="en-US" sz="2200" dirty="0" smtClean="0">
                <a:solidFill>
                  <a:srgbClr val="000000"/>
                </a:solidFill>
              </a:rPr>
              <a:t>?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1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Testbed: Active Measurements</a:t>
            </a:r>
            <a:endParaRPr lang="en-US" sz="2000" b="0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How is synchronization tackled?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</a:rPr>
              <a:t>How long does it take to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synchronize devices</a:t>
            </a:r>
            <a:r>
              <a:rPr lang="en-US" sz="2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1340768"/>
            <a:ext cx="8362649" cy="343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 rot="5400000">
            <a:off x="3168268" y="3910172"/>
            <a:ext cx="1021513" cy="21431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82348" y="1726514"/>
            <a:ext cx="2428892" cy="1728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9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TestPC </a:t>
            </a:r>
            <a:r>
              <a:rPr lang="en-US" i="1" dirty="0"/>
              <a:t>Upload</a:t>
            </a:r>
            <a:endParaRPr lang="it-IT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5168" y="2189455"/>
            <a:ext cx="2031719" cy="336874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FTP server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8987" y="2756050"/>
            <a:ext cx="2041752" cy="60764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Applications </a:t>
            </a:r>
          </a:p>
          <a:p>
            <a:pPr algn="ctr" fontAlgn="base"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under test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" name="AutoShape 6"/>
          <p:cNvCxnSpPr>
            <a:cxnSpLocks noChangeShapeType="1"/>
          </p:cNvCxnSpPr>
          <p:nvPr/>
        </p:nvCxnSpPr>
        <p:spPr bwMode="auto">
          <a:xfrm>
            <a:off x="1501500" y="2526329"/>
            <a:ext cx="0" cy="22972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Interruzione 10"/>
          <p:cNvSpPr/>
          <p:nvPr/>
        </p:nvSpPr>
        <p:spPr>
          <a:xfrm>
            <a:off x="2425488" y="2287363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Interruzione 11"/>
          <p:cNvSpPr/>
          <p:nvPr/>
        </p:nvSpPr>
        <p:spPr>
          <a:xfrm>
            <a:off x="2425488" y="3077944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2 34"/>
          <p:cNvCxnSpPr>
            <a:stCxn id="17" idx="1"/>
            <a:endCxn id="13" idx="3"/>
          </p:cNvCxnSpPr>
          <p:nvPr/>
        </p:nvCxnSpPr>
        <p:spPr>
          <a:xfrm rot="10800000" flipV="1">
            <a:off x="2857488" y="1841787"/>
            <a:ext cx="365410" cy="517576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846235" y="1366282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1. </a:t>
            </a:r>
            <a:r>
              <a:rPr lang="en-US" i="1" dirty="0" smtClean="0"/>
              <a:t>Workload</a:t>
            </a:r>
            <a:endParaRPr lang="en-US" i="1" dirty="0"/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3222898" y="1625787"/>
            <a:ext cx="2160000" cy="432000"/>
          </a:xfrm>
          <a:prstGeom prst="roundRect">
            <a:avLst>
              <a:gd name="adj" fmla="val 16667"/>
            </a:avLst>
          </a:prstGeom>
          <a:solidFill>
            <a:srgbClr val="D8D8D8">
              <a:alpha val="88000"/>
            </a:srgb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/>
              <a:t>Testing Application</a:t>
            </a:r>
            <a:endParaRPr lang="it-IT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28860" y="3506572"/>
            <a:ext cx="11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2. Upload</a:t>
            </a:r>
            <a:endParaRPr lang="en-US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39870" y="3994496"/>
            <a:ext cx="136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3. Download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85720" y="4428910"/>
            <a:ext cx="2428892" cy="1728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9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i="1" dirty="0" smtClean="0"/>
              <a:t>TestPC Download</a:t>
            </a:r>
            <a:endParaRPr lang="it-IT" i="1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00034" y="5727178"/>
            <a:ext cx="2031719" cy="336874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FTP server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88709" y="4880140"/>
            <a:ext cx="2041752" cy="60764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Applications </a:t>
            </a:r>
          </a:p>
          <a:p>
            <a:pPr algn="ctr" fontAlgn="base">
              <a:spcBef>
                <a:spcPct val="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under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test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1512866" y="5494136"/>
            <a:ext cx="0" cy="22972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Interruzione 42"/>
          <p:cNvSpPr/>
          <p:nvPr/>
        </p:nvSpPr>
        <p:spPr>
          <a:xfrm>
            <a:off x="2428860" y="5113024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Interruzione 43"/>
          <p:cNvSpPr/>
          <p:nvPr/>
        </p:nvSpPr>
        <p:spPr>
          <a:xfrm>
            <a:off x="2428860" y="5830688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6" name="Connettore 2 25"/>
          <p:cNvCxnSpPr>
            <a:stCxn id="13" idx="3"/>
          </p:cNvCxnSpPr>
          <p:nvPr/>
        </p:nvCxnSpPr>
        <p:spPr>
          <a:xfrm>
            <a:off x="2857488" y="2359363"/>
            <a:ext cx="5040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4" idx="3"/>
          </p:cNvCxnSpPr>
          <p:nvPr/>
        </p:nvCxnSpPr>
        <p:spPr>
          <a:xfrm flipV="1">
            <a:off x="2857488" y="3149382"/>
            <a:ext cx="5040000" cy="5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701167" y="2762544"/>
            <a:ext cx="3204000" cy="238710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2869806" y="5903714"/>
            <a:ext cx="5040000" cy="0"/>
          </a:xfrm>
          <a:prstGeom prst="straightConnector1">
            <a:avLst/>
          </a:prstGeom>
          <a:ln w="19050">
            <a:solidFill>
              <a:srgbClr val="41701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215074" y="2077812"/>
            <a:ext cx="13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FTP Transfer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215074" y="285148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Upload start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7901011" y="2357729"/>
            <a:ext cx="0" cy="792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901011" y="3149550"/>
            <a:ext cx="0" cy="1080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4701167" y="2762544"/>
            <a:ext cx="3204000" cy="145840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 rot="1463956">
            <a:off x="6477326" y="353007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 end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862630" y="2514063"/>
            <a:ext cx="1097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it-IT" sz="2600" b="1" baseline="-25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it-IT" sz="2600" b="1" baseline="-25000" dirty="0" smtClean="0">
                <a:solidFill>
                  <a:schemeClr val="accent6">
                    <a:lumMod val="75000"/>
                  </a:schemeClr>
                </a:solidFill>
              </a:rPr>
              <a:t>tart-up</a:t>
            </a:r>
            <a:endParaRPr lang="it-IT" sz="2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860970" y="3430057"/>
            <a:ext cx="1016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it-IT" sz="2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</a:t>
            </a:r>
            <a:endParaRPr lang="it-IT" sz="2600" b="1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 rot="2170313">
            <a:off x="6235465" y="4175338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Download start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7901011" y="4223171"/>
            <a:ext cx="0" cy="936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858148" y="4483847"/>
            <a:ext cx="9979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it-IT" sz="2600" b="1" baseline="-25000" dirty="0" smtClean="0">
                <a:solidFill>
                  <a:schemeClr val="accent5">
                    <a:lumMod val="75000"/>
                  </a:schemeClr>
                </a:solidFill>
              </a:rPr>
              <a:t>Propag</a:t>
            </a:r>
            <a:endParaRPr lang="it-IT" sz="26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215074" y="5599470"/>
            <a:ext cx="158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417016"/>
                </a:solidFill>
              </a:rPr>
              <a:t>Download end</a:t>
            </a:r>
            <a:endParaRPr lang="it-IT" b="1" dirty="0">
              <a:solidFill>
                <a:srgbClr val="417016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>
            <a:off x="7901011" y="5159901"/>
            <a:ext cx="0" cy="756000"/>
          </a:xfrm>
          <a:prstGeom prst="line">
            <a:avLst/>
          </a:prstGeom>
          <a:ln w="38100">
            <a:solidFill>
              <a:srgbClr val="417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7858148" y="5323005"/>
            <a:ext cx="1295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rgbClr val="417016"/>
                </a:solidFill>
              </a:rPr>
              <a:t>T</a:t>
            </a:r>
            <a:r>
              <a:rPr lang="it-IT" sz="2600" b="1" baseline="-25000" dirty="0" smtClean="0">
                <a:solidFill>
                  <a:srgbClr val="417016"/>
                </a:solidFill>
              </a:rPr>
              <a:t>Download</a:t>
            </a:r>
            <a:endParaRPr lang="it-IT" sz="2600" b="1" baseline="-25000" dirty="0">
              <a:solidFill>
                <a:srgbClr val="417016"/>
              </a:solidFill>
            </a:endParaRPr>
          </a:p>
        </p:txBody>
      </p:sp>
      <p:cxnSp>
        <p:nvCxnSpPr>
          <p:cNvPr id="44" name="Connettore 2 34"/>
          <p:cNvCxnSpPr>
            <a:stCxn id="8" idx="2"/>
          </p:cNvCxnSpPr>
          <p:nvPr/>
        </p:nvCxnSpPr>
        <p:spPr>
          <a:xfrm rot="5400000" flipH="1" flipV="1">
            <a:off x="3215380" y="2549886"/>
            <a:ext cx="1420330" cy="493042"/>
          </a:xfrm>
          <a:prstGeom prst="curvedConnector3">
            <a:avLst>
              <a:gd name="adj1" fmla="val 50000"/>
            </a:avLst>
          </a:prstGeom>
          <a:ln w="317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3143240" y="2577878"/>
            <a:ext cx="155792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Traffic capture</a:t>
            </a:r>
          </a:p>
        </p:txBody>
      </p:sp>
      <p:cxnSp>
        <p:nvCxnSpPr>
          <p:cNvPr id="46" name="Connettore 2 34"/>
          <p:cNvCxnSpPr/>
          <p:nvPr/>
        </p:nvCxnSpPr>
        <p:spPr>
          <a:xfrm rot="10800000" flipV="1">
            <a:off x="2860860" y="4149514"/>
            <a:ext cx="1211074" cy="1035510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34"/>
          <p:cNvCxnSpPr/>
          <p:nvPr/>
        </p:nvCxnSpPr>
        <p:spPr>
          <a:xfrm>
            <a:off x="2857488" y="3149944"/>
            <a:ext cx="1214446" cy="785256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Nuvola 47"/>
          <p:cNvSpPr/>
          <p:nvPr/>
        </p:nvSpPr>
        <p:spPr>
          <a:xfrm>
            <a:off x="4024511" y="3634634"/>
            <a:ext cx="1728000" cy="900000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Cloud Providers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Connettore 2 34"/>
          <p:cNvCxnSpPr>
            <a:stCxn id="16" idx="2"/>
            <a:endCxn id="17" idx="3"/>
          </p:cNvCxnSpPr>
          <p:nvPr/>
        </p:nvCxnSpPr>
        <p:spPr>
          <a:xfrm rot="5400000">
            <a:off x="5890994" y="1227518"/>
            <a:ext cx="106173" cy="1122364"/>
          </a:xfrm>
          <a:prstGeom prst="curvedConnector2">
            <a:avLst/>
          </a:prstGeom>
          <a:ln w="19050" cap="flat" cmpd="sng">
            <a:solidFill>
              <a:schemeClr val="tx1"/>
            </a:solidFill>
            <a:prstDash val="sysDash"/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30" grpId="0"/>
      <p:bldP spid="31" grpId="0"/>
      <p:bldP spid="35" grpId="0"/>
      <p:bldP spid="36" grpId="0"/>
      <p:bldP spid="37" grpId="0"/>
      <p:bldP spid="38" grpId="0"/>
      <p:bldP spid="40" grpId="0"/>
      <p:bldP spid="41" grpId="0"/>
      <p:bldP spid="43" grpId="0"/>
      <p:bldP spid="45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Testbed: Active Measurements</a:t>
            </a:r>
            <a:endParaRPr lang="en-US" sz="2000" b="0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 dirty="0"/>
          </a:p>
        </p:txBody>
      </p:sp>
      <p:sp>
        <p:nvSpPr>
          <p:cNvPr id="8" name="Ovale 7"/>
          <p:cNvSpPr/>
          <p:nvPr/>
        </p:nvSpPr>
        <p:spPr>
          <a:xfrm rot="5400000">
            <a:off x="3168268" y="3910172"/>
            <a:ext cx="1021513" cy="21431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82348" y="1726514"/>
            <a:ext cx="2428892" cy="1728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9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TestPC </a:t>
            </a:r>
            <a:r>
              <a:rPr lang="en-US" i="1" dirty="0"/>
              <a:t>Upload</a:t>
            </a:r>
            <a:endParaRPr lang="it-IT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5168" y="2189455"/>
            <a:ext cx="2031719" cy="336874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FTP server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8987" y="2756050"/>
            <a:ext cx="2041752" cy="60764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Applications </a:t>
            </a:r>
          </a:p>
          <a:p>
            <a:pPr algn="ctr" fontAlgn="base"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under test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" name="AutoShape 6"/>
          <p:cNvCxnSpPr>
            <a:cxnSpLocks noChangeShapeType="1"/>
          </p:cNvCxnSpPr>
          <p:nvPr/>
        </p:nvCxnSpPr>
        <p:spPr bwMode="auto">
          <a:xfrm>
            <a:off x="1501500" y="2526329"/>
            <a:ext cx="0" cy="22972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Interruzione 10"/>
          <p:cNvSpPr/>
          <p:nvPr/>
        </p:nvSpPr>
        <p:spPr>
          <a:xfrm>
            <a:off x="2425488" y="2287363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Interruzione 11"/>
          <p:cNvSpPr/>
          <p:nvPr/>
        </p:nvSpPr>
        <p:spPr>
          <a:xfrm>
            <a:off x="2425488" y="3077944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2 34"/>
          <p:cNvCxnSpPr>
            <a:stCxn id="17" idx="1"/>
            <a:endCxn id="13" idx="3"/>
          </p:cNvCxnSpPr>
          <p:nvPr/>
        </p:nvCxnSpPr>
        <p:spPr>
          <a:xfrm rot="10800000" flipV="1">
            <a:off x="2857488" y="1841787"/>
            <a:ext cx="365410" cy="517576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846235" y="1366282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1. </a:t>
            </a:r>
            <a:r>
              <a:rPr lang="en-US" i="1" dirty="0" smtClean="0"/>
              <a:t>Workload</a:t>
            </a:r>
            <a:endParaRPr lang="en-US" i="1" dirty="0"/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3222898" y="1625787"/>
            <a:ext cx="2160000" cy="432000"/>
          </a:xfrm>
          <a:prstGeom prst="roundRect">
            <a:avLst>
              <a:gd name="adj" fmla="val 16667"/>
            </a:avLst>
          </a:prstGeom>
          <a:solidFill>
            <a:srgbClr val="D8D8D8">
              <a:alpha val="88000"/>
            </a:srgb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/>
              <a:t>Testing Application</a:t>
            </a:r>
            <a:endParaRPr lang="it-IT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28860" y="3506572"/>
            <a:ext cx="11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2. Upload</a:t>
            </a:r>
            <a:endParaRPr lang="en-US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39870" y="3994496"/>
            <a:ext cx="136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3. Download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85720" y="4428910"/>
            <a:ext cx="2428892" cy="1728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9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i="1" dirty="0" smtClean="0"/>
              <a:t>TestPC Download</a:t>
            </a:r>
            <a:endParaRPr lang="it-IT" i="1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00034" y="5727178"/>
            <a:ext cx="2031719" cy="336874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FTP server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88709" y="4880140"/>
            <a:ext cx="2041752" cy="60764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Applications </a:t>
            </a:r>
          </a:p>
          <a:p>
            <a:pPr algn="ctr" fontAlgn="base">
              <a:spcBef>
                <a:spcPct val="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under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test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1512866" y="5494136"/>
            <a:ext cx="0" cy="22972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Interruzione 42"/>
          <p:cNvSpPr/>
          <p:nvPr/>
        </p:nvSpPr>
        <p:spPr>
          <a:xfrm>
            <a:off x="2428860" y="5113024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Interruzione 43"/>
          <p:cNvSpPr/>
          <p:nvPr/>
        </p:nvSpPr>
        <p:spPr>
          <a:xfrm>
            <a:off x="2428860" y="5830688"/>
            <a:ext cx="432000" cy="1440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6" name="Connettore 2 25"/>
          <p:cNvCxnSpPr>
            <a:stCxn id="13" idx="3"/>
          </p:cNvCxnSpPr>
          <p:nvPr/>
        </p:nvCxnSpPr>
        <p:spPr>
          <a:xfrm>
            <a:off x="2857488" y="2359363"/>
            <a:ext cx="5040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4" idx="3"/>
          </p:cNvCxnSpPr>
          <p:nvPr/>
        </p:nvCxnSpPr>
        <p:spPr>
          <a:xfrm flipV="1">
            <a:off x="2857488" y="3149382"/>
            <a:ext cx="5040000" cy="5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701167" y="2762544"/>
            <a:ext cx="3204000" cy="238710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2869806" y="5903714"/>
            <a:ext cx="5040000" cy="0"/>
          </a:xfrm>
          <a:prstGeom prst="straightConnector1">
            <a:avLst/>
          </a:prstGeom>
          <a:ln w="19050">
            <a:solidFill>
              <a:srgbClr val="41701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215074" y="2077812"/>
            <a:ext cx="13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FTP Transfer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215074" y="285148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Upload start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7901011" y="2357729"/>
            <a:ext cx="0" cy="792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901011" y="3149550"/>
            <a:ext cx="0" cy="1080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4701167" y="2762544"/>
            <a:ext cx="3204000" cy="145840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 rot="1463956">
            <a:off x="6477326" y="353007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 end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862630" y="2514063"/>
            <a:ext cx="1097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it-IT" sz="2600" b="1" baseline="-25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it-IT" sz="2600" b="1" baseline="-25000" dirty="0" smtClean="0">
                <a:solidFill>
                  <a:schemeClr val="accent6">
                    <a:lumMod val="75000"/>
                  </a:schemeClr>
                </a:solidFill>
              </a:rPr>
              <a:t>tart-up</a:t>
            </a:r>
            <a:endParaRPr lang="it-IT" sz="2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860970" y="3430057"/>
            <a:ext cx="1016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it-IT" sz="2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</a:t>
            </a:r>
            <a:endParaRPr lang="it-IT" sz="2600" b="1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 rot="2170313">
            <a:off x="6235465" y="4175338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Download start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7901011" y="4223171"/>
            <a:ext cx="0" cy="936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858148" y="4483847"/>
            <a:ext cx="9979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it-IT" sz="2600" b="1" baseline="-25000" dirty="0" smtClean="0">
                <a:solidFill>
                  <a:schemeClr val="accent5">
                    <a:lumMod val="75000"/>
                  </a:schemeClr>
                </a:solidFill>
              </a:rPr>
              <a:t>Propag</a:t>
            </a:r>
            <a:endParaRPr lang="it-IT" sz="26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215074" y="5599470"/>
            <a:ext cx="158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417016"/>
                </a:solidFill>
              </a:rPr>
              <a:t>Download end</a:t>
            </a:r>
            <a:endParaRPr lang="it-IT" b="1" dirty="0">
              <a:solidFill>
                <a:srgbClr val="417016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>
            <a:off x="7901011" y="5159901"/>
            <a:ext cx="0" cy="756000"/>
          </a:xfrm>
          <a:prstGeom prst="line">
            <a:avLst/>
          </a:prstGeom>
          <a:ln w="38100">
            <a:solidFill>
              <a:srgbClr val="417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7858148" y="5323005"/>
            <a:ext cx="1295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rgbClr val="417016"/>
                </a:solidFill>
              </a:rPr>
              <a:t>T</a:t>
            </a:r>
            <a:r>
              <a:rPr lang="it-IT" sz="2600" b="1" baseline="-25000" dirty="0" smtClean="0">
                <a:solidFill>
                  <a:srgbClr val="417016"/>
                </a:solidFill>
              </a:rPr>
              <a:t>Download</a:t>
            </a:r>
            <a:endParaRPr lang="it-IT" sz="2600" b="1" baseline="-25000" dirty="0">
              <a:solidFill>
                <a:srgbClr val="417016"/>
              </a:solidFill>
            </a:endParaRPr>
          </a:p>
        </p:txBody>
      </p:sp>
      <p:cxnSp>
        <p:nvCxnSpPr>
          <p:cNvPr id="44" name="Connettore 2 34"/>
          <p:cNvCxnSpPr>
            <a:stCxn id="8" idx="2"/>
          </p:cNvCxnSpPr>
          <p:nvPr/>
        </p:nvCxnSpPr>
        <p:spPr>
          <a:xfrm rot="5400000" flipH="1" flipV="1">
            <a:off x="3215380" y="2549886"/>
            <a:ext cx="1420330" cy="493042"/>
          </a:xfrm>
          <a:prstGeom prst="curvedConnector3">
            <a:avLst>
              <a:gd name="adj1" fmla="val 50000"/>
            </a:avLst>
          </a:prstGeom>
          <a:ln w="317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3143240" y="2577878"/>
            <a:ext cx="155792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Traffic capture</a:t>
            </a:r>
          </a:p>
        </p:txBody>
      </p:sp>
      <p:cxnSp>
        <p:nvCxnSpPr>
          <p:cNvPr id="46" name="Connettore 2 34"/>
          <p:cNvCxnSpPr/>
          <p:nvPr/>
        </p:nvCxnSpPr>
        <p:spPr>
          <a:xfrm rot="10800000" flipV="1">
            <a:off x="2860860" y="4149514"/>
            <a:ext cx="1211074" cy="1035510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34"/>
          <p:cNvCxnSpPr/>
          <p:nvPr/>
        </p:nvCxnSpPr>
        <p:spPr>
          <a:xfrm>
            <a:off x="2857488" y="3149944"/>
            <a:ext cx="1214446" cy="785256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ysDot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Nuvola 47"/>
          <p:cNvSpPr/>
          <p:nvPr/>
        </p:nvSpPr>
        <p:spPr>
          <a:xfrm>
            <a:off x="4024511" y="3634634"/>
            <a:ext cx="1728000" cy="900000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Cloud Providers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Connettore 2 34"/>
          <p:cNvCxnSpPr>
            <a:stCxn id="16" idx="2"/>
            <a:endCxn id="17" idx="3"/>
          </p:cNvCxnSpPr>
          <p:nvPr/>
        </p:nvCxnSpPr>
        <p:spPr>
          <a:xfrm rot="5400000">
            <a:off x="5890994" y="1227518"/>
            <a:ext cx="106173" cy="1122364"/>
          </a:xfrm>
          <a:prstGeom prst="curvedConnector2">
            <a:avLst/>
          </a:prstGeom>
          <a:ln w="19050" cap="flat" cmpd="sng">
            <a:solidFill>
              <a:schemeClr val="tx1"/>
            </a:solidFill>
            <a:prstDash val="sysDash"/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30" grpId="0"/>
      <p:bldP spid="31" grpId="0"/>
      <p:bldP spid="35" grpId="0"/>
      <p:bldP spid="38" grpId="0"/>
      <p:bldP spid="41" grpId="0"/>
      <p:bldP spid="45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Motivation and Goals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340767"/>
            <a:ext cx="8640000" cy="50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Personal cloud </a:t>
            </a:r>
            <a:r>
              <a:rPr lang="en-US" sz="2400" dirty="0"/>
              <a:t>storage services are popular among </a:t>
            </a:r>
            <a:r>
              <a:rPr lang="en-US" sz="2400" dirty="0" smtClean="0"/>
              <a:t>users</a:t>
            </a:r>
          </a:p>
          <a:p>
            <a:pPr lvl="1"/>
            <a:r>
              <a:rPr lang="en-US" sz="1800" dirty="0"/>
              <a:t>Share content with colleagues and friends </a:t>
            </a:r>
            <a:r>
              <a:rPr lang="en-US" sz="1800" dirty="0" smtClean="0"/>
              <a:t>seamlessly</a:t>
            </a:r>
          </a:p>
          <a:p>
            <a:pPr lvl="1"/>
            <a:r>
              <a:rPr lang="en-US" sz="1800" dirty="0" smtClean="0"/>
              <a:t>Synchronize multiple devices</a:t>
            </a:r>
          </a:p>
          <a:p>
            <a:pPr marL="57150" indent="0">
              <a:buNone/>
            </a:pPr>
            <a:endParaRPr lang="it-IT" sz="1000" dirty="0" smtClean="0"/>
          </a:p>
          <a:p>
            <a:pPr marL="57150" indent="0">
              <a:buNone/>
            </a:pPr>
            <a:r>
              <a:rPr lang="en-US" sz="2400" dirty="0"/>
              <a:t>Market is crowded by </a:t>
            </a:r>
            <a:r>
              <a:rPr lang="en-US" sz="2400" dirty="0" smtClean="0"/>
              <a:t>offers</a:t>
            </a:r>
          </a:p>
          <a:p>
            <a:pPr marL="800100" lvl="1"/>
            <a:r>
              <a:rPr lang="en-US" sz="1800" dirty="0"/>
              <a:t>Providing a significant amount of free storage</a:t>
            </a:r>
          </a:p>
          <a:p>
            <a:pPr marL="800100" lvl="1"/>
            <a:r>
              <a:rPr lang="en-US" sz="1800" dirty="0" smtClean="0"/>
              <a:t>Relying on ad-hoc protocols and proprietary designs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6286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Which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architectural designs </a:t>
            </a:r>
            <a:r>
              <a:rPr lang="en-US" sz="2400" dirty="0" smtClean="0"/>
              <a:t>are adopted?</a:t>
            </a:r>
          </a:p>
          <a:p>
            <a:pPr marL="1028700" lvl="1" indent="-457200">
              <a:buSzPct val="80000"/>
            </a:pPr>
            <a:r>
              <a:rPr lang="en-US" sz="1800" dirty="0"/>
              <a:t>Where are </a:t>
            </a:r>
            <a:r>
              <a:rPr lang="en-US" sz="1800" b="1" dirty="0"/>
              <a:t>datacenters located</a:t>
            </a:r>
            <a:r>
              <a:rPr lang="en-US" sz="1800" dirty="0" smtClean="0"/>
              <a:t>?</a:t>
            </a:r>
          </a:p>
          <a:p>
            <a:pPr marL="171450" indent="0">
              <a:buSzPct val="80000"/>
              <a:buNone/>
            </a:pPr>
            <a:endParaRPr lang="en-US" sz="600" dirty="0" smtClean="0"/>
          </a:p>
          <a:p>
            <a:pPr marL="628650" indent="-457200">
              <a:buSzPct val="100000"/>
              <a:buFont typeface="+mj-lt"/>
              <a:buAutoNum type="arabicPeriod" startAt="2"/>
            </a:pPr>
            <a:r>
              <a:rPr lang="en-US" sz="2400" dirty="0" smtClean="0"/>
              <a:t>How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synchronization </a:t>
            </a:r>
            <a:r>
              <a:rPr lang="en-US" sz="2400" dirty="0" smtClean="0"/>
              <a:t>tackled?</a:t>
            </a:r>
            <a:endParaRPr lang="en-US" sz="2400" dirty="0"/>
          </a:p>
          <a:p>
            <a:pPr marL="1028700" lvl="1" indent="-457200">
              <a:buSzPct val="80000"/>
            </a:pPr>
            <a:r>
              <a:rPr lang="en-US" sz="1800" dirty="0"/>
              <a:t>Do clients implement </a:t>
            </a:r>
            <a:r>
              <a:rPr lang="en-US" sz="1800" b="1" dirty="0"/>
              <a:t>advanced capabilities</a:t>
            </a:r>
            <a:r>
              <a:rPr lang="en-US" sz="1800" dirty="0" smtClean="0"/>
              <a:t>?</a:t>
            </a:r>
          </a:p>
          <a:p>
            <a:pPr marL="1028700" lvl="1" indent="-457200">
              <a:buSzPct val="80000"/>
            </a:pPr>
            <a:r>
              <a:rPr lang="en-US" sz="1800" dirty="0"/>
              <a:t>How long does it take to </a:t>
            </a:r>
            <a:r>
              <a:rPr lang="en-US" sz="1800" b="1" dirty="0" smtClean="0"/>
              <a:t>synchronize </a:t>
            </a:r>
            <a:r>
              <a:rPr lang="en-US" sz="1800" b="1" dirty="0"/>
              <a:t>devices</a:t>
            </a:r>
            <a:r>
              <a:rPr lang="en-US" sz="1800" dirty="0"/>
              <a:t>?</a:t>
            </a:r>
            <a:endParaRPr lang="en-US" sz="1800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6012160" y="1739966"/>
            <a:ext cx="3010893" cy="4641362"/>
            <a:chOff x="6097611" y="1739966"/>
            <a:chExt cx="3010893" cy="4641362"/>
          </a:xfrm>
        </p:grpSpPr>
        <p:pic>
          <p:nvPicPr>
            <p:cNvPr id="6" name="Picture 2" descr="https://www.boxcryptor.com/sites/default/files/Dropbox-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504" y="1739966"/>
              <a:ext cx="1800000" cy="608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" descr="http://www.duboisbride.com/images/google%20drive%20logo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10000"/>
            </a:blip>
            <a:srcRect/>
            <a:stretch>
              <a:fillRect/>
            </a:stretch>
          </p:blipFill>
          <p:spPr bwMode="auto">
            <a:xfrm rot="21376828">
              <a:off x="6702078" y="3362840"/>
              <a:ext cx="1008000" cy="78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http://www.itespresso.it/wp-content/uploads/2014/02/onedrive-logo-microsof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2" b="39894"/>
            <a:stretch/>
          </p:blipFill>
          <p:spPr bwMode="auto">
            <a:xfrm rot="349849">
              <a:off x="7390599" y="3062446"/>
              <a:ext cx="1620000" cy="28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sungevity.org/Box_Logo_Blue_2000x100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271191">
              <a:off x="7147276" y="4292230"/>
              <a:ext cx="792000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6" descr="http://stopthecap.com/wp-content/uploads/2011/03/amazonclouddriv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307613">
              <a:off x="6097611" y="2637596"/>
              <a:ext cx="1728000" cy="390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2" descr="http://www.agendageek.it/wp-content/uploads/2011/11/wuala_logo-HORIZ_400x16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88731">
              <a:off x="6850194" y="5037388"/>
              <a:ext cx="1800000" cy="498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4" descr="http://ww1.prweb.com/prfiles/2013/02/20/11064246/gI_112509_Copy%20Log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706325">
              <a:off x="7657820" y="2277686"/>
              <a:ext cx="1332000" cy="516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8" descr="http://laurentlucca.fr/wp-content/uploads/2013/07/Logo_hubiC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5746033"/>
              <a:ext cx="1080000" cy="6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https://www.clouda.ca/wp-content/uploads/2014/12/Logo_OwnClou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56858">
              <a:off x="6132921" y="5413087"/>
              <a:ext cx="1656000" cy="86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Meg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248" y="3645024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lh6.ggpht.com/JDZi7IY3UZ8QCG5AHSiOl6Zlv4cU9uOVFgaaJ4LBt6TTsGOuDPyK6JeMLzF8JFD2hw=w30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891">
              <a:off x="8227143" y="434783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6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egnaposto contenuto 1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Workloads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Testbed: Active Measurements</a:t>
            </a:r>
            <a:endParaRPr lang="en-US" sz="1800" b="0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7858148" y="2357729"/>
            <a:ext cx="1295098" cy="3558172"/>
            <a:chOff x="7858148" y="2357729"/>
            <a:chExt cx="1295098" cy="3558172"/>
          </a:xfrm>
        </p:grpSpPr>
        <p:cxnSp>
          <p:nvCxnSpPr>
            <p:cNvPr id="32" name="Connettore 1 31"/>
            <p:cNvCxnSpPr/>
            <p:nvPr/>
          </p:nvCxnSpPr>
          <p:spPr>
            <a:xfrm>
              <a:off x="7901011" y="2357729"/>
              <a:ext cx="0" cy="7920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7901011" y="3149550"/>
              <a:ext cx="0" cy="10800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>
              <a:off x="7862630" y="2514063"/>
              <a:ext cx="10978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600" b="1" dirty="0" smtClean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it-IT" sz="2600" b="1" baseline="-25000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  <a:r>
                <a:rPr lang="it-IT" sz="26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tart-up</a:t>
              </a:r>
              <a:endParaRPr lang="it-IT" sz="26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860970" y="3430057"/>
              <a:ext cx="10166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r>
                <a:rPr lang="it-IT" sz="26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Upload</a:t>
              </a:r>
              <a:endParaRPr lang="it-IT" sz="26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9" name="Connettore 1 38"/>
            <p:cNvCxnSpPr/>
            <p:nvPr/>
          </p:nvCxnSpPr>
          <p:spPr>
            <a:xfrm>
              <a:off x="7901011" y="4223171"/>
              <a:ext cx="0" cy="9360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7858148" y="4483847"/>
              <a:ext cx="9979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600" b="1" dirty="0" smtClean="0">
                  <a:solidFill>
                    <a:schemeClr val="accent5">
                      <a:lumMod val="75000"/>
                    </a:schemeClr>
                  </a:solidFill>
                </a:rPr>
                <a:t>T</a:t>
              </a:r>
              <a:r>
                <a:rPr lang="it-IT" sz="26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Propag</a:t>
              </a:r>
              <a:endParaRPr lang="it-IT" sz="2600" b="1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/>
            <p:nvPr/>
          </p:nvCxnSpPr>
          <p:spPr>
            <a:xfrm>
              <a:off x="7901011" y="5159901"/>
              <a:ext cx="0" cy="756000"/>
            </a:xfrm>
            <a:prstGeom prst="line">
              <a:avLst/>
            </a:prstGeom>
            <a:ln w="38100">
              <a:solidFill>
                <a:srgbClr val="4170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7858148" y="5323005"/>
              <a:ext cx="12950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600" b="1" dirty="0" smtClean="0">
                  <a:solidFill>
                    <a:srgbClr val="417016"/>
                  </a:solidFill>
                </a:rPr>
                <a:t>T</a:t>
              </a:r>
              <a:r>
                <a:rPr lang="it-IT" sz="2600" b="1" baseline="-25000" dirty="0" smtClean="0">
                  <a:solidFill>
                    <a:srgbClr val="417016"/>
                  </a:solidFill>
                </a:rPr>
                <a:t>Download</a:t>
              </a:r>
              <a:endParaRPr lang="it-IT" sz="2600" b="1" baseline="-25000" dirty="0">
                <a:solidFill>
                  <a:srgbClr val="417016"/>
                </a:solidFill>
              </a:endParaRPr>
            </a:p>
          </p:txBody>
        </p:sp>
      </p:grpSp>
      <p:grpSp>
        <p:nvGrpSpPr>
          <p:cNvPr id="83" name="Gruppo 82"/>
          <p:cNvGrpSpPr/>
          <p:nvPr/>
        </p:nvGrpSpPr>
        <p:grpSpPr>
          <a:xfrm>
            <a:off x="159634" y="1700808"/>
            <a:ext cx="7464264" cy="2431736"/>
            <a:chOff x="159634" y="1700808"/>
            <a:chExt cx="7464264" cy="2431736"/>
          </a:xfrm>
        </p:grpSpPr>
        <p:grpSp>
          <p:nvGrpSpPr>
            <p:cNvPr id="53" name="Gruppo 52"/>
            <p:cNvGrpSpPr/>
            <p:nvPr/>
          </p:nvGrpSpPr>
          <p:grpSpPr>
            <a:xfrm>
              <a:off x="711898" y="2698834"/>
              <a:ext cx="6912000" cy="351097"/>
              <a:chOff x="827584" y="4136815"/>
              <a:chExt cx="6912000" cy="351097"/>
            </a:xfrm>
          </p:grpSpPr>
          <p:cxnSp>
            <p:nvCxnSpPr>
              <p:cNvPr id="50" name="Connettore 2 49"/>
              <p:cNvCxnSpPr/>
              <p:nvPr/>
            </p:nvCxnSpPr>
            <p:spPr>
              <a:xfrm>
                <a:off x="827584" y="4136815"/>
                <a:ext cx="691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/>
              <p:cNvSpPr txBox="1"/>
              <p:nvPr/>
            </p:nvSpPr>
            <p:spPr>
              <a:xfrm>
                <a:off x="7126188" y="4149358"/>
                <a:ext cx="596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i="1" dirty="0" smtClean="0"/>
                  <a:t>Time</a:t>
                </a:r>
                <a:endParaRPr lang="it-IT" sz="1600" i="1" dirty="0"/>
              </a:p>
            </p:txBody>
          </p:sp>
        </p:grpSp>
        <p:sp>
          <p:nvSpPr>
            <p:cNvPr id="56" name="CasellaDiTesto 55"/>
            <p:cNvSpPr txBox="1"/>
            <p:nvPr/>
          </p:nvSpPr>
          <p:spPr>
            <a:xfrm>
              <a:off x="159634" y="1700808"/>
              <a:ext cx="11192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Workload</a:t>
              </a:r>
              <a:br>
                <a:rPr lang="en-US" sz="1600" i="1" dirty="0" smtClean="0"/>
              </a:br>
              <a:r>
                <a:rPr lang="en-US" sz="1600" i="1" dirty="0" smtClean="0"/>
                <a:t>Generation</a:t>
              </a:r>
              <a:endParaRPr lang="en-US" sz="1600" i="1" dirty="0"/>
            </a:p>
          </p:txBody>
        </p:sp>
        <p:cxnSp>
          <p:nvCxnSpPr>
            <p:cNvPr id="55" name="Connettore 1 54"/>
            <p:cNvCxnSpPr/>
            <p:nvPr/>
          </p:nvCxnSpPr>
          <p:spPr>
            <a:xfrm>
              <a:off x="719242" y="2304611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3604779" y="2304611"/>
              <a:ext cx="0" cy="158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6387970" y="2304611"/>
              <a:ext cx="0" cy="16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>
              <a:off x="1758110" y="2304611"/>
              <a:ext cx="0" cy="12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>
              <a:off x="4755168" y="2304611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1366265" y="1700808"/>
              <a:ext cx="7857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Upload</a:t>
              </a:r>
              <a:br>
                <a:rPr lang="en-US" sz="1600" i="1" dirty="0" smtClean="0"/>
              </a:br>
              <a:r>
                <a:rPr lang="en-US" sz="1600" i="1" dirty="0" smtClean="0"/>
                <a:t>Starts</a:t>
              </a:r>
              <a:endParaRPr lang="en-US" sz="1600" i="1" dirty="0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3088162" y="1700808"/>
              <a:ext cx="1033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Download</a:t>
              </a:r>
              <a:br>
                <a:rPr lang="en-US" sz="1600" i="1" dirty="0" smtClean="0"/>
              </a:br>
              <a:r>
                <a:rPr lang="en-US" sz="1600" i="1" dirty="0" smtClean="0"/>
                <a:t>Starts</a:t>
              </a:r>
              <a:endParaRPr lang="en-US" sz="1600" i="1" dirty="0"/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4362271" y="1700808"/>
              <a:ext cx="7857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Upload</a:t>
              </a:r>
              <a:br>
                <a:rPr lang="en-US" sz="1600" i="1" dirty="0" smtClean="0"/>
              </a:br>
              <a:r>
                <a:rPr lang="en-US" sz="1600" i="1" dirty="0" smtClean="0"/>
                <a:t>Ends</a:t>
              </a:r>
              <a:endParaRPr lang="en-US" sz="1600" i="1" dirty="0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5871354" y="1700808"/>
              <a:ext cx="1033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Download</a:t>
              </a:r>
              <a:br>
                <a:rPr lang="en-US" sz="1600" i="1" dirty="0" smtClean="0"/>
              </a:br>
              <a:r>
                <a:rPr lang="en-US" sz="1600" i="1" dirty="0" smtClean="0"/>
                <a:t>Ends</a:t>
              </a:r>
              <a:endParaRPr lang="en-US" sz="1600" i="1" dirty="0"/>
            </a:p>
          </p:txBody>
        </p:sp>
        <p:cxnSp>
          <p:nvCxnSpPr>
            <p:cNvPr id="66" name="Connettore 2 65"/>
            <p:cNvCxnSpPr/>
            <p:nvPr/>
          </p:nvCxnSpPr>
          <p:spPr>
            <a:xfrm>
              <a:off x="747907" y="3021444"/>
              <a:ext cx="972000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/>
            <p:cNvSpPr txBox="1"/>
            <p:nvPr/>
          </p:nvSpPr>
          <p:spPr>
            <a:xfrm>
              <a:off x="760380" y="3010287"/>
              <a:ext cx="947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6">
                      <a:lumMod val="75000"/>
                    </a:schemeClr>
                  </a:solidFill>
                </a:rPr>
                <a:t>Start up</a:t>
              </a:r>
              <a:endParaRPr lang="it-IT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9" name="Connettore 2 68"/>
            <p:cNvCxnSpPr/>
            <p:nvPr/>
          </p:nvCxnSpPr>
          <p:spPr>
            <a:xfrm>
              <a:off x="1819185" y="3021444"/>
              <a:ext cx="2880000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sellaDiTesto 71"/>
            <p:cNvSpPr txBox="1"/>
            <p:nvPr/>
          </p:nvSpPr>
          <p:spPr>
            <a:xfrm>
              <a:off x="2288695" y="3010287"/>
              <a:ext cx="1940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Upload </a:t>
              </a:r>
              <a:r>
                <a:rPr lang="it-IT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(TestPC Upload)</a:t>
              </a:r>
              <a:endParaRPr lang="it-IT" sz="12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8" name="Connettore 2 77"/>
            <p:cNvCxnSpPr/>
            <p:nvPr/>
          </p:nvCxnSpPr>
          <p:spPr>
            <a:xfrm>
              <a:off x="1828130" y="3431179"/>
              <a:ext cx="1692000" cy="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/>
            <p:cNvCxnSpPr/>
            <p:nvPr/>
          </p:nvCxnSpPr>
          <p:spPr>
            <a:xfrm>
              <a:off x="3643130" y="3774369"/>
              <a:ext cx="2700192" cy="0"/>
            </a:xfrm>
            <a:prstGeom prst="straightConnector1">
              <a:avLst/>
            </a:prstGeom>
            <a:ln w="25400">
              <a:solidFill>
                <a:srgbClr val="417016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sellaDiTesto 79"/>
            <p:cNvSpPr txBox="1"/>
            <p:nvPr/>
          </p:nvSpPr>
          <p:spPr>
            <a:xfrm>
              <a:off x="3780267" y="3763212"/>
              <a:ext cx="242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417016"/>
                  </a:solidFill>
                </a:rPr>
                <a:t>Download </a:t>
              </a:r>
              <a:r>
                <a:rPr lang="it-IT" sz="1200" b="1" dirty="0" smtClean="0">
                  <a:solidFill>
                    <a:srgbClr val="417016"/>
                  </a:solidFill>
                </a:rPr>
                <a:t>(TestPC Download)</a:t>
              </a:r>
              <a:endParaRPr lang="it-IT" sz="1200" b="1" baseline="-25000" dirty="0">
                <a:solidFill>
                  <a:srgbClr val="417016"/>
                </a:solidFill>
              </a:endParaRPr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2000356" y="3421240"/>
              <a:ext cx="1347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Propagation</a:t>
              </a:r>
              <a:endParaRPr lang="en-US" sz="1200" b="1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85" name="Tabella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04097"/>
              </p:ext>
            </p:extLst>
          </p:nvPr>
        </p:nvGraphicFramePr>
        <p:xfrm>
          <a:off x="415414" y="4344138"/>
          <a:ext cx="59040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00"/>
                <a:gridCol w="792000"/>
                <a:gridCol w="792000"/>
                <a:gridCol w="1080000"/>
                <a:gridCol w="1152000"/>
                <a:gridCol w="1296000"/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Files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Binary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Text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Total Size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Replicas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Note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100 kB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 MB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20 MB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100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50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50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 MB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365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194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171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87 MB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97 (5.4 MB)</a:t>
                      </a:r>
                      <a:endParaRPr lang="en-US" sz="12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Crowd-sourced</a:t>
                      </a:r>
                      <a:r>
                        <a:rPr lang="en-US" sz="1200" baseline="0" noProof="0" dirty="0" smtClean="0"/>
                        <a:t> realistic dataset</a:t>
                      </a:r>
                      <a:endParaRPr lang="en-US" sz="1200" noProof="0" dirty="0"/>
                    </a:p>
                  </a:txBody>
                  <a:tcPr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312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172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140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77 MB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136 (5.5 MB)</a:t>
                      </a:r>
                      <a:endParaRPr lang="en-US" sz="12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46 L -0.00018 -0.1465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Synchronization Delay</a:t>
            </a:r>
            <a:endParaRPr lang="en-US" sz="2000" b="0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Workload</a:t>
            </a:r>
            <a:r>
              <a:rPr lang="it-IT" dirty="0" smtClean="0"/>
              <a:t>:</a:t>
            </a:r>
          </a:p>
          <a:p>
            <a:r>
              <a:rPr lang="en-US" sz="2200" dirty="0"/>
              <a:t>Single file, 1MB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8" name="Picture 2" descr="E:\Scrivania\migration_time_1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48" y="1347284"/>
            <a:ext cx="5760000" cy="48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arrotondato 40"/>
          <p:cNvSpPr/>
          <p:nvPr/>
        </p:nvSpPr>
        <p:spPr>
          <a:xfrm>
            <a:off x="179512" y="4581128"/>
            <a:ext cx="3060000" cy="90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Wuala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tx1"/>
                </a:solidFill>
              </a:rPr>
              <a:t>Cloud Drive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/>
              <a:t>are severely limited </a:t>
            </a:r>
            <a:r>
              <a:rPr lang="en-US" dirty="0"/>
              <a:t>by implementation </a:t>
            </a:r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514472" y="2420888"/>
            <a:ext cx="2880000" cy="72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ownCloud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takes more than </a:t>
            </a:r>
            <a:br>
              <a:rPr lang="en-US" dirty="0" smtClean="0"/>
            </a:br>
            <a:r>
              <a:rPr lang="en-US" dirty="0" smtClean="0"/>
              <a:t>10s to synchronize 1MB</a:t>
            </a:r>
            <a:endParaRPr lang="en-US" b="1" dirty="0"/>
          </a:p>
        </p:txBody>
      </p:sp>
      <p:sp>
        <p:nvSpPr>
          <p:cNvPr id="45" name="Rettangolo 44"/>
          <p:cNvSpPr/>
          <p:nvPr/>
        </p:nvSpPr>
        <p:spPr>
          <a:xfrm>
            <a:off x="3301256" y="4671128"/>
            <a:ext cx="5400000" cy="720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3453708" y="2600888"/>
            <a:ext cx="2340000" cy="360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1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5" grpId="0" animBg="1"/>
      <p:bldP spid="45" grpId="1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Synchronization Delay</a:t>
            </a:r>
            <a:endParaRPr lang="en-US" sz="2000" b="0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Workload</a:t>
            </a:r>
            <a:r>
              <a:rPr lang="it-IT" dirty="0" smtClean="0"/>
              <a:t>:</a:t>
            </a:r>
          </a:p>
          <a:p>
            <a:r>
              <a:rPr lang="en-US" sz="2200" dirty="0"/>
              <a:t>Single file, 1MB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8" name="Picture 2" descr="E:\Scrivania\migration_time_1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48" y="1347284"/>
            <a:ext cx="5760000" cy="48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ttangolo arrotondato 43"/>
          <p:cNvSpPr/>
          <p:nvPr/>
        </p:nvSpPr>
        <p:spPr>
          <a:xfrm>
            <a:off x="514472" y="2420888"/>
            <a:ext cx="2880000" cy="72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ownCloud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takes more than </a:t>
            </a:r>
            <a:br>
              <a:rPr lang="en-US" dirty="0" smtClean="0"/>
            </a:br>
            <a:r>
              <a:rPr lang="en-US" dirty="0" smtClean="0"/>
              <a:t>10s to synchronize 1MB</a:t>
            </a:r>
            <a:endParaRPr lang="en-US" b="1" dirty="0"/>
          </a:p>
        </p:txBody>
      </p:sp>
      <p:sp>
        <p:nvSpPr>
          <p:cNvPr id="46" name="Rettangolo 45"/>
          <p:cNvSpPr/>
          <p:nvPr/>
        </p:nvSpPr>
        <p:spPr>
          <a:xfrm>
            <a:off x="3453708" y="2600888"/>
            <a:ext cx="2340000" cy="360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395536" y="1347284"/>
            <a:ext cx="8581012" cy="4962036"/>
            <a:chOff x="395536" y="1347284"/>
            <a:chExt cx="8581012" cy="4962036"/>
          </a:xfrm>
          <a:solidFill>
            <a:schemeClr val="bg1">
              <a:alpha val="98000"/>
            </a:schemeClr>
          </a:solidFill>
        </p:grpSpPr>
        <p:sp>
          <p:nvSpPr>
            <p:cNvPr id="3" name="Rettangolo 2"/>
            <p:cNvSpPr/>
            <p:nvPr/>
          </p:nvSpPr>
          <p:spPr>
            <a:xfrm>
              <a:off x="395536" y="2276872"/>
              <a:ext cx="8581012" cy="403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10"/>
            <p:cNvSpPr/>
            <p:nvPr/>
          </p:nvSpPr>
          <p:spPr>
            <a:xfrm flipV="1">
              <a:off x="3635896" y="1347284"/>
              <a:ext cx="5340652" cy="92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3" name="Picture 4" descr="E:\pics\propagation_1MB.e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48" y="2204864"/>
            <a:ext cx="5400000" cy="37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322068" y="2624580"/>
            <a:ext cx="2880000" cy="342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1439952" y="5161384"/>
            <a:ext cx="2700000" cy="90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7 cases out </a:t>
            </a:r>
            <a:r>
              <a:rPr lang="en-US" dirty="0"/>
              <a:t>of 11, </a:t>
            </a:r>
            <a:br>
              <a:rPr lang="en-US" dirty="0"/>
            </a:br>
            <a:r>
              <a:rPr lang="en-US" dirty="0"/>
              <a:t>network time accounts </a:t>
            </a:r>
            <a:br>
              <a:rPr lang="en-US" dirty="0"/>
            </a:br>
            <a:r>
              <a:rPr lang="en-US" dirty="0"/>
              <a:t>for less then 25%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324178" y="3013476"/>
            <a:ext cx="360000" cy="1620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3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Synchronization Delay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380" y="1412776"/>
            <a:ext cx="5760000" cy="48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5940472" y="1988840"/>
            <a:ext cx="2880000" cy="72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transfer time is higher for all services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804380" y="1616925"/>
            <a:ext cx="3456000" cy="288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453708" y="2733109"/>
            <a:ext cx="2340000" cy="3600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Workload</a:t>
            </a:r>
            <a:r>
              <a:rPr lang="it-IT" dirty="0"/>
              <a:t>:</a:t>
            </a:r>
          </a:p>
          <a:p>
            <a:r>
              <a:rPr lang="en-US" sz="2200" dirty="0"/>
              <a:t>Single file, </a:t>
            </a:r>
            <a:r>
              <a:rPr lang="en-US" sz="2200" dirty="0" smtClean="0"/>
              <a:t>1MB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3G connectivity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467544" y="2553109"/>
            <a:ext cx="2880000" cy="72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Synchronization in 24s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(&lt;4s with campus network)</a:t>
            </a:r>
            <a:endParaRPr lang="en-US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73607"/>
              </p:ext>
            </p:extLst>
          </p:nvPr>
        </p:nvGraphicFramePr>
        <p:xfrm>
          <a:off x="251520" y="4323475"/>
          <a:ext cx="5803616" cy="19858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5352"/>
                <a:gridCol w="1359456"/>
                <a:gridCol w="54000"/>
                <a:gridCol w="1515352"/>
                <a:gridCol w="1359456"/>
              </a:tblGrid>
              <a:tr h="32943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Service</a:t>
                      </a:r>
                      <a:endParaRPr lang="it-IT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3G</a:t>
                      </a:r>
                      <a:r>
                        <a:rPr lang="it-IT" sz="1600" baseline="0" dirty="0" smtClean="0"/>
                        <a:t> time</a:t>
                      </a:r>
                      <a:endParaRPr lang="it-IT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" dirty="0"/>
                    </a:p>
                  </a:txBody>
                  <a:tcPr marL="0" marR="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Service</a:t>
                      </a:r>
                      <a:endParaRPr lang="it-IT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3G</a:t>
                      </a:r>
                      <a:r>
                        <a:rPr lang="it-IT" sz="1600" baseline="0" dirty="0" smtClean="0"/>
                        <a:t> time</a:t>
                      </a:r>
                      <a:endParaRPr lang="it-IT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3011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Box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+7.3%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Horizon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+348.8%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0113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Cloud</a:t>
                      </a:r>
                      <a:r>
                        <a:rPr lang="it-IT" sz="1400" dirty="0" smtClean="0"/>
                        <a:t> Drive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-73.7%</a:t>
                      </a:r>
                      <a:endParaRPr lang="it-IT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hubiC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+35.9%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011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Copy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+8.7%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Mega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+105.8%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011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Dropbox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+189.4%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OneDrive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+36.0%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011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Google Drive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+30.7%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Wuala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it-IT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-24.2%</a:t>
                      </a:r>
                      <a:endParaRPr lang="it-IT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Synchronization Delay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Workload:</a:t>
            </a:r>
            <a:endParaRPr lang="en-US" dirty="0"/>
          </a:p>
          <a:p>
            <a:r>
              <a:rPr lang="en-US" sz="2200" dirty="0" smtClean="0"/>
              <a:t>Realistic </a:t>
            </a:r>
            <a:r>
              <a:rPr lang="en-US" sz="2200" dirty="0"/>
              <a:t>– 365 Files</a:t>
            </a:r>
          </a:p>
          <a:p>
            <a:pPr lvl="1"/>
            <a:r>
              <a:rPr lang="en-US" sz="1800" dirty="0"/>
              <a:t>194 binary, 171 text</a:t>
            </a:r>
          </a:p>
          <a:p>
            <a:pPr lvl="1"/>
            <a:r>
              <a:rPr lang="en-US" sz="1800" dirty="0"/>
              <a:t>87MB total size</a:t>
            </a:r>
          </a:p>
          <a:p>
            <a:pPr lvl="1"/>
            <a:r>
              <a:rPr lang="en-US" sz="1800" dirty="0"/>
              <a:t>97 files </a:t>
            </a:r>
            <a:r>
              <a:rPr lang="en-US" sz="1800" dirty="0" smtClean="0"/>
              <a:t>replicas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(5.4MB</a:t>
            </a:r>
            <a:r>
              <a:rPr lang="en-US" sz="1800" dirty="0" smtClean="0"/>
              <a:t>)</a:t>
            </a:r>
            <a:endParaRPr lang="en-US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26" name="Picture 4" descr="E:\Scrivania\mi-parcours figs\migration_time_s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/>
          <a:stretch/>
        </p:blipFill>
        <p:spPr bwMode="auto">
          <a:xfrm>
            <a:off x="3212356" y="1501676"/>
            <a:ext cx="5760000" cy="46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Synchronization Delay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Workload:</a:t>
            </a:r>
            <a:endParaRPr lang="en-US" dirty="0"/>
          </a:p>
          <a:p>
            <a:r>
              <a:rPr lang="en-US" sz="2200" dirty="0" smtClean="0"/>
              <a:t>Realistic </a:t>
            </a:r>
            <a:r>
              <a:rPr lang="en-US" sz="2200" dirty="0"/>
              <a:t>– 365 Files</a:t>
            </a:r>
          </a:p>
          <a:p>
            <a:pPr lvl="1"/>
            <a:r>
              <a:rPr lang="en-US" sz="1800" dirty="0"/>
              <a:t>194 binary, 171 text</a:t>
            </a:r>
          </a:p>
          <a:p>
            <a:pPr lvl="1"/>
            <a:r>
              <a:rPr lang="en-US" sz="1800" dirty="0"/>
              <a:t>87MB total size</a:t>
            </a:r>
          </a:p>
          <a:p>
            <a:pPr lvl="1"/>
            <a:r>
              <a:rPr lang="en-US" sz="1800" dirty="0"/>
              <a:t>97 files </a:t>
            </a:r>
            <a:r>
              <a:rPr lang="en-US" sz="1800" dirty="0" smtClean="0"/>
              <a:t>replicas </a:t>
            </a:r>
            <a:br>
              <a:rPr lang="en-US" sz="1800" dirty="0" smtClean="0"/>
            </a:br>
            <a:r>
              <a:rPr lang="en-US" sz="1800" dirty="0" smtClean="0"/>
              <a:t>	(</a:t>
            </a:r>
            <a:r>
              <a:rPr lang="en-US" sz="1800" dirty="0"/>
              <a:t>5.4MB</a:t>
            </a:r>
            <a:r>
              <a:rPr lang="en-US" sz="1800" dirty="0" smtClean="0"/>
              <a:t>)</a:t>
            </a:r>
            <a:endParaRPr lang="en-US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26" name="Picture 4" descr="E:\Scrivania\mi-parcours figs\migration_time_s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/>
          <a:stretch/>
        </p:blipFill>
        <p:spPr bwMode="auto">
          <a:xfrm>
            <a:off x="3212356" y="1501676"/>
            <a:ext cx="5760000" cy="46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395856" y="3729732"/>
            <a:ext cx="2880000" cy="900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Horizon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ownCloud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perform poorly with complex workloads</a:t>
            </a:r>
            <a:endParaRPr lang="en-US" b="1" dirty="0"/>
          </a:p>
        </p:txBody>
      </p:sp>
      <p:sp>
        <p:nvSpPr>
          <p:cNvPr id="9" name="Rettangolo 8"/>
          <p:cNvSpPr/>
          <p:nvPr/>
        </p:nvSpPr>
        <p:spPr>
          <a:xfrm>
            <a:off x="3419872" y="4339744"/>
            <a:ext cx="3780000" cy="36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635896" y="3645024"/>
            <a:ext cx="2772000" cy="36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019660" y="5038616"/>
            <a:ext cx="4680000" cy="36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056308" y="4890440"/>
            <a:ext cx="2880000" cy="648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Box</a:t>
            </a:r>
            <a:r>
              <a:rPr lang="en-US" dirty="0" smtClean="0">
                <a:solidFill>
                  <a:schemeClr val="tx1"/>
                </a:solidFill>
              </a:rPr>
              <a:t> requires x10 time compared to best services</a:t>
            </a:r>
            <a:endParaRPr lang="en-US" b="1" dirty="0"/>
          </a:p>
        </p:txBody>
      </p:sp>
      <p:sp>
        <p:nvSpPr>
          <p:cNvPr id="13" name="Rettangolo 12"/>
          <p:cNvSpPr/>
          <p:nvPr/>
        </p:nvSpPr>
        <p:spPr>
          <a:xfrm>
            <a:off x="3851920" y="1904132"/>
            <a:ext cx="2160000" cy="36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83568" y="1772816"/>
            <a:ext cx="3060000" cy="648000"/>
          </a:xfrm>
          <a:prstGeom prst="roundRect">
            <a:avLst/>
          </a:prstGeom>
          <a:gradFill>
            <a:gsLst>
              <a:gs pos="0">
                <a:schemeClr val="tx1">
                  <a:lumMod val="55000"/>
                  <a:lumOff val="45000"/>
                </a:schemeClr>
              </a:gs>
              <a:gs pos="3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Mega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the most reactive, with very low start-up time</a:t>
            </a:r>
            <a:endParaRPr lang="en-US" b="1" dirty="0"/>
          </a:p>
        </p:txBody>
      </p:sp>
      <p:grpSp>
        <p:nvGrpSpPr>
          <p:cNvPr id="19" name="Gruppo 18"/>
          <p:cNvGrpSpPr/>
          <p:nvPr/>
        </p:nvGrpSpPr>
        <p:grpSpPr>
          <a:xfrm>
            <a:off x="126000" y="2924944"/>
            <a:ext cx="8892000" cy="3311968"/>
            <a:chOff x="126000" y="2905894"/>
            <a:chExt cx="8892000" cy="3311968"/>
          </a:xfrm>
        </p:grpSpPr>
        <p:sp>
          <p:nvSpPr>
            <p:cNvPr id="20" name="Rettangolo 19"/>
            <p:cNvSpPr/>
            <p:nvPr/>
          </p:nvSpPr>
          <p:spPr>
            <a:xfrm>
              <a:off x="126000" y="2905894"/>
              <a:ext cx="8892000" cy="3311968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42000" y="3481878"/>
              <a:ext cx="8460000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 smtClean="0">
                  <a:solidFill>
                    <a:schemeClr val="tx1"/>
                  </a:solidFill>
                </a:rPr>
                <a:t>TAKEAWAY</a:t>
              </a:r>
            </a:p>
            <a:p>
              <a:endParaRPr lang="en-US" sz="10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marL="342900" indent="-342900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Latency 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and</a:t>
              </a:r>
              <a:r>
                <a:rPr lang="en-US" sz="2000" b="1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throughput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are key parameters for performance</a:t>
              </a:r>
            </a:p>
            <a:p>
              <a:pPr marL="800100" lvl="1" indent="-342900">
                <a:buClr>
                  <a:schemeClr val="tx1">
                    <a:lumMod val="65000"/>
                    <a:lumOff val="35000"/>
                  </a:schemeClr>
                </a:buClr>
                <a:buSzPct val="65000"/>
                <a:buFont typeface="Wingdings" pitchFamily="2" charset="2"/>
                <a:buChar char="q"/>
              </a:pP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3G performance tests show worse results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Reactive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 services can outperform more sophisticated solutions</a:t>
              </a:r>
            </a:p>
            <a:p>
              <a:pPr marL="342900" indent="-342900"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Poor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protocol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</a:t>
              </a:r>
              <a:r>
                <a:rPr lang="en-US" sz="2000" dirty="0" smtClean="0">
                  <a:solidFill>
                    <a:schemeClr val="tx1"/>
                  </a:solidFill>
                  <a:cs typeface="Arial" pitchFamily="34" charset="0"/>
                </a:rPr>
                <a:t> strongly penalizes overall performance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401672" y="609795"/>
            <a:ext cx="3537828" cy="769441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it-IT" sz="50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itchFamily="34" charset="0"/>
                <a:cs typeface="Arial" pitchFamily="34" charset="0"/>
              </a:rPr>
              <a:t>5</a:t>
            </a:r>
            <a:endParaRPr lang="it-IT" sz="50000" b="1" dirty="0">
              <a:solidFill>
                <a:schemeClr val="accent1">
                  <a:lumMod val="60000"/>
                  <a:lumOff val="40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45941" y="3059668"/>
            <a:ext cx="3052118" cy="73866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Conclusions</a:t>
            </a:r>
            <a:endParaRPr lang="en-US" sz="40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Summary of Benchmark Results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08639"/>
              </p:ext>
            </p:extLst>
          </p:nvPr>
        </p:nvGraphicFramePr>
        <p:xfrm>
          <a:off x="468000" y="1397000"/>
          <a:ext cx="8208000" cy="483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/>
                <a:gridCol w="1512000"/>
                <a:gridCol w="1512000"/>
                <a:gridCol w="1728000"/>
                <a:gridCol w="1728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Service</a:t>
                      </a:r>
                      <a:endParaRPr lang="en-US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Capabilities</a:t>
                      </a:r>
                      <a:endParaRPr lang="en-US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Latency [ms]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Synchronization Time [s]</a:t>
                      </a:r>
                      <a:endParaRPr lang="en-US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1MB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87MB--365 files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OneDrive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23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235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Mega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45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kern="1200" noProof="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238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hubiC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-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25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271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Dropbox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++++++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283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Wuala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136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305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Google Drive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19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334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Cloud Drive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-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45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167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414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Copy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17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680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Box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-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33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2,208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000"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spc="3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/>
                    </a:p>
                  </a:txBody>
                  <a:tcPr marL="0" marR="0" marT="0" marB="0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Horizon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en-US" sz="1800" b="1" kern="1200" noProof="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336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ownCloud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en-US" sz="1800" b="1" kern="1200" noProof="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501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396264" y="5498182"/>
            <a:ext cx="6552000" cy="72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5220072" y="4653224"/>
            <a:ext cx="3240000" cy="7920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3500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services win benchmarks with small workloads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6264" y="2512026"/>
            <a:ext cx="6552000" cy="3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96264" y="3232026"/>
            <a:ext cx="6552000" cy="3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516216" y="2492896"/>
            <a:ext cx="2340000" cy="10980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3500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 with higher latency perform equally well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Summary of Benchmark Results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73062"/>
              </p:ext>
            </p:extLst>
          </p:nvPr>
        </p:nvGraphicFramePr>
        <p:xfrm>
          <a:off x="468000" y="1397000"/>
          <a:ext cx="8208000" cy="483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/>
                <a:gridCol w="1512000"/>
                <a:gridCol w="1512000"/>
                <a:gridCol w="1728000"/>
                <a:gridCol w="1728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Service</a:t>
                      </a:r>
                      <a:endParaRPr lang="en-US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Capabilities</a:t>
                      </a:r>
                      <a:endParaRPr lang="en-US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Latency [ms]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Synchronization Time [s]</a:t>
                      </a:r>
                      <a:endParaRPr lang="en-US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1MB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87MB--365 files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OneDrive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23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235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Mega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45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kern="1200" noProof="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238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hubiC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-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25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271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Dropbox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++++++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283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Wuala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136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305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Google Drive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19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334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Cloud Drive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-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45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167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414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Copy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17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680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Box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-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33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2,208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000"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spc="3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/>
                    </a:p>
                  </a:txBody>
                  <a:tcPr marL="0" marR="0" marT="0" marB="0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Horizon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en-US" sz="1800" b="1" kern="1200" noProof="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DEA900"/>
                          </a:solidFill>
                        </a:rPr>
                        <a:t>336</a:t>
                      </a:r>
                      <a:endParaRPr lang="en-US" b="1" noProof="0" dirty="0">
                        <a:solidFill>
                          <a:srgbClr val="DEA9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ownCloud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300" noProof="0" dirty="0" smtClean="0"/>
                        <a:t>+</a:t>
                      </a:r>
                      <a:endParaRPr lang="en-US" spc="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en-US" sz="1800" b="1" kern="1200" noProof="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n-US" b="1" noProof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501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396264" y="5498182"/>
            <a:ext cx="6552000" cy="72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5220072" y="4653224"/>
            <a:ext cx="3240000" cy="7920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3500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services win benchmarks with small workloads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6264" y="2512026"/>
            <a:ext cx="6552000" cy="3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96264" y="3232026"/>
            <a:ext cx="6552000" cy="3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516216" y="2492896"/>
            <a:ext cx="2340000" cy="10980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3500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 with higher latency perform equally well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20205213">
            <a:off x="6699294" y="3436863"/>
            <a:ext cx="936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716016" y="3697982"/>
            <a:ext cx="2592000" cy="10980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3500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Advanced capabilities are a plus with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complex workloads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 rot="20903682">
            <a:off x="6043337" y="2331900"/>
            <a:ext cx="13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 rot="12536796">
            <a:off x="2494902" y="2483824"/>
            <a:ext cx="13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3636184" y="2564076"/>
            <a:ext cx="2592000" cy="9360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3500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Concurrent transfers boost performance despite the simple client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0" grpId="1" animBg="1"/>
      <p:bldP spid="11" grpId="0" animBg="1"/>
      <p:bldP spid="11" grpId="1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7"/>
            <a:ext cx="8352000" cy="4968000"/>
          </a:xfrm>
        </p:spPr>
        <p:txBody>
          <a:bodyPr>
            <a:normAutofit/>
          </a:bodyPr>
          <a:lstStyle/>
          <a:p>
            <a:r>
              <a:rPr lang="en-US" sz="2400" dirty="0"/>
              <a:t>Capability effectiveness is dependent on </a:t>
            </a:r>
            <a:r>
              <a:rPr lang="en-US" sz="2400" dirty="0" smtClean="0"/>
              <a:t>the workload used</a:t>
            </a:r>
            <a:endParaRPr lang="en-US" sz="2400" dirty="0"/>
          </a:p>
          <a:p>
            <a:r>
              <a:rPr lang="en-US" sz="2400" dirty="0"/>
              <a:t>Latency and throughput </a:t>
            </a:r>
            <a:r>
              <a:rPr lang="en-US" sz="2400" dirty="0" smtClean="0"/>
              <a:t>are of key importance, but…</a:t>
            </a:r>
          </a:p>
          <a:p>
            <a:r>
              <a:rPr lang="en-US" sz="2400" dirty="0" smtClean="0"/>
              <a:t>Protocols </a:t>
            </a:r>
            <a:r>
              <a:rPr lang="en-US" sz="2400" dirty="0"/>
              <a:t>and client design severely affect </a:t>
            </a:r>
            <a:r>
              <a:rPr lang="en-US" sz="2400" dirty="0" smtClean="0"/>
              <a:t>synchronization time</a:t>
            </a:r>
            <a:endParaRPr lang="en-US" sz="24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en-US" sz="2400" dirty="0"/>
              <a:t>Which is the best cloud storage service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for your needs?</a:t>
            </a:r>
          </a:p>
          <a:p>
            <a:pPr marL="800100" lvl="1" indent="-342900">
              <a:spcBef>
                <a:spcPts val="1200"/>
              </a:spcBef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Prospected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usage</a:t>
            </a:r>
            <a:endParaRPr lang="en-US" dirty="0" smtClean="0"/>
          </a:p>
          <a:p>
            <a:pPr marL="1200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Collaborative </a:t>
            </a:r>
            <a:r>
              <a:rPr lang="en-US" dirty="0" smtClean="0"/>
              <a:t>work (e.g., editing of textual files)</a:t>
            </a:r>
            <a:endParaRPr lang="en-US" dirty="0"/>
          </a:p>
          <a:p>
            <a:pPr marL="1200150" lvl="2" indent="-342900">
              <a:buSzPct val="120000"/>
              <a:buFont typeface="Wingdings" pitchFamily="2" charset="2"/>
              <a:buChar char="§"/>
            </a:pPr>
            <a:r>
              <a:rPr lang="en-US" dirty="0" smtClean="0"/>
              <a:t>Storage/Sharing of large files (e.g., photos, videos)</a:t>
            </a:r>
          </a:p>
          <a:p>
            <a:pPr lvl="1">
              <a:spcBef>
                <a:spcPts val="12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Geographic constraints</a:t>
            </a:r>
          </a:p>
          <a:p>
            <a:pPr lvl="2">
              <a:buSzPct val="120000"/>
              <a:buFont typeface="Wingdings" pitchFamily="2" charset="2"/>
              <a:buChar char="§"/>
            </a:pPr>
            <a:r>
              <a:rPr lang="en-US" dirty="0" smtClean="0"/>
              <a:t>Latency to the datacenter</a:t>
            </a:r>
          </a:p>
          <a:p>
            <a:pPr marL="1200150" lvl="2" indent="-342900">
              <a:buSzPct val="120000"/>
              <a:buFont typeface="Wingdings" pitchFamily="2" charset="2"/>
              <a:buChar char="§"/>
            </a:pPr>
            <a:endParaRPr lang="en-US" dirty="0" smtClean="0"/>
          </a:p>
          <a:p>
            <a:pPr marL="800100" lvl="1" indent="-34290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22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340767"/>
            <a:ext cx="8229600" cy="50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Methodology based </a:t>
            </a:r>
            <a:r>
              <a:rPr lang="en-US" sz="2400" dirty="0"/>
              <a:t>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active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</a:p>
          <a:p>
            <a:pPr marL="742950" lvl="2" indent="-342900">
              <a:buSzPct val="65000"/>
              <a:buFont typeface="Wingdings" pitchFamily="2" charset="2"/>
              <a:buChar char="q"/>
            </a:pPr>
            <a:r>
              <a:rPr lang="en-US" dirty="0" smtClean="0"/>
              <a:t>Unveil service architecture and client capabilities</a:t>
            </a:r>
          </a:p>
          <a:p>
            <a:pPr marL="742950" lvl="2" indent="-342900">
              <a:buSzPct val="65000"/>
              <a:buFont typeface="Wingdings" pitchFamily="2" charset="2"/>
              <a:buChar char="q"/>
            </a:pPr>
            <a:r>
              <a:rPr lang="en-US" dirty="0" smtClean="0"/>
              <a:t>Understand implications of design choices on performance</a:t>
            </a:r>
          </a:p>
          <a:p>
            <a:pPr marL="0" lvl="1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400" dirty="0" smtClean="0"/>
              <a:t>Instrumentation of 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benchmarking environment</a:t>
            </a:r>
          </a:p>
          <a:p>
            <a:pPr lvl="1"/>
            <a:r>
              <a:rPr lang="en-US" sz="2000" dirty="0" smtClean="0"/>
              <a:t>Testbed to run customizable and </a:t>
            </a:r>
            <a:r>
              <a:rPr lang="en-US" sz="2000" dirty="0"/>
              <a:t>repeatable </a:t>
            </a:r>
            <a:r>
              <a:rPr lang="en-US" sz="2000" dirty="0" smtClean="0"/>
              <a:t>tests</a:t>
            </a:r>
          </a:p>
          <a:p>
            <a:pPr lvl="1"/>
            <a:r>
              <a:rPr lang="en-US" sz="2000" i="1" dirty="0" smtClean="0"/>
              <a:t>Black-box </a:t>
            </a:r>
            <a:r>
              <a:rPr lang="en-US" sz="2000" dirty="0" smtClean="0"/>
              <a:t>testing approach</a:t>
            </a:r>
          </a:p>
          <a:p>
            <a:pPr lvl="1"/>
            <a:r>
              <a:rPr lang="en-US" sz="2000" dirty="0"/>
              <a:t>Focus on network traffic produced by storage services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Target audience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Potential customers comparing alternatives</a:t>
            </a:r>
            <a:br>
              <a:rPr lang="en-US" sz="2000" dirty="0" smtClean="0"/>
            </a:br>
            <a:r>
              <a:rPr lang="en-US" sz="2000" dirty="0" smtClean="0"/>
              <a:t>	and taking informed decisions</a:t>
            </a:r>
          </a:p>
          <a:p>
            <a:pPr lvl="1"/>
            <a:r>
              <a:rPr lang="en-US" sz="2000" dirty="0" smtClean="0"/>
              <a:t>Engineers, developers, researchers facing service design </a:t>
            </a:r>
            <a:br>
              <a:rPr lang="en-US" sz="2000" dirty="0" smtClean="0"/>
            </a:br>
            <a:r>
              <a:rPr lang="en-US" sz="2000" dirty="0" smtClean="0"/>
              <a:t>	and implementation 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92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395536" y="5416594"/>
            <a:ext cx="3408020" cy="1036742"/>
            <a:chOff x="395536" y="5272578"/>
            <a:chExt cx="3408020" cy="1036742"/>
          </a:xfrm>
        </p:grpSpPr>
        <p:grpSp>
          <p:nvGrpSpPr>
            <p:cNvPr id="9" name="Gruppo 8"/>
            <p:cNvGrpSpPr/>
            <p:nvPr/>
          </p:nvGrpSpPr>
          <p:grpSpPr>
            <a:xfrm>
              <a:off x="395536" y="5805320"/>
              <a:ext cx="2239817" cy="504000"/>
              <a:chOff x="395536" y="5805320"/>
              <a:chExt cx="2239817" cy="504000"/>
            </a:xfrm>
          </p:grpSpPr>
          <p:pic>
            <p:nvPicPr>
              <p:cNvPr id="26627" name="Picture 3" descr="E:\Scrivania\skyp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805320"/>
                <a:ext cx="504000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tangolo 1"/>
              <p:cNvSpPr/>
              <p:nvPr/>
            </p:nvSpPr>
            <p:spPr>
              <a:xfrm>
                <a:off x="920203" y="5841877"/>
                <a:ext cx="171515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200" dirty="0">
                    <a:latin typeface="Gill Sans MT" pitchFamily="34" charset="0"/>
                    <a:cs typeface="Arial" pitchFamily="34" charset="0"/>
                  </a:rPr>
                  <a:t>enrico.bocchi</a:t>
                </a:r>
                <a:endParaRPr lang="it-IT" sz="2200" dirty="0"/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395536" y="5272578"/>
              <a:ext cx="3408020" cy="430887"/>
              <a:chOff x="395536" y="5272578"/>
              <a:chExt cx="3408020" cy="430887"/>
            </a:xfrm>
          </p:grpSpPr>
          <p:pic>
            <p:nvPicPr>
              <p:cNvPr id="26626" name="Picture 2" descr="E:\Scrivania\mail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92" t="21624" r="18789" b="21889"/>
              <a:stretch/>
            </p:blipFill>
            <p:spPr bwMode="auto">
              <a:xfrm>
                <a:off x="395536" y="5296157"/>
                <a:ext cx="504000" cy="383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920203" y="5272578"/>
                <a:ext cx="28833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200" dirty="0" smtClean="0">
                    <a:latin typeface="Gill Sans MT" pitchFamily="34" charset="0"/>
                    <a:cs typeface="Arial" pitchFamily="34" charset="0"/>
                  </a:rPr>
                  <a:t>enrico.bocchi@polito.it</a:t>
                </a:r>
              </a:p>
            </p:txBody>
          </p:sp>
        </p:grpSp>
      </p:grpSp>
      <p:pic>
        <p:nvPicPr>
          <p:cNvPr id="23" name="Picture 2" descr="E:\Dropbox\_Privata_Enry\Figure varie\loghi\Polito_ner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20" y="4766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ropbox\_Privata_Enry\Figure varie\loghi\Telecom ParisTec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36" y="4766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292784" y="2269321"/>
            <a:ext cx="8558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Experiences of Cloud Storage Service Monitoring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Performance Assessment and Comparison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298128" y="4077072"/>
            <a:ext cx="8229600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smtClean="0"/>
              <a:t>Data and scripts can be downloaded from</a:t>
            </a:r>
            <a:br>
              <a:rPr lang="en-US" sz="2000" dirty="0" smtClean="0"/>
            </a:br>
            <a:r>
              <a:rPr lang="en-US" sz="2000" dirty="0" smtClean="0"/>
              <a:t>	http://www.simpleweb.org/wiki/Cloud_benchmarks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601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Storage Services Under Test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340767"/>
            <a:ext cx="8229600" cy="50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Case study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11 storage services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endParaRPr lang="en-US" sz="2400" dirty="0" smtClean="0"/>
          </a:p>
          <a:p>
            <a:pPr marL="400050"/>
            <a:r>
              <a:rPr lang="en-US" sz="2400" dirty="0" smtClean="0"/>
              <a:t>Point of view of European customers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Vantage point for measurements in Torino, Italy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" dirty="0" smtClean="0"/>
          </a:p>
          <a:p>
            <a:pPr marL="400050">
              <a:spcBef>
                <a:spcPts val="0"/>
              </a:spcBef>
            </a:pPr>
            <a:r>
              <a:rPr lang="en-US" sz="2400" dirty="0" smtClean="0"/>
              <a:t>Data collected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semester 2014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12328"/>
              </p:ext>
            </p:extLst>
          </p:nvPr>
        </p:nvGraphicFramePr>
        <p:xfrm>
          <a:off x="899592" y="1916832"/>
          <a:ext cx="7128000" cy="257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330"/>
                <a:gridCol w="1266396"/>
                <a:gridCol w="108548"/>
                <a:gridCol w="2243330"/>
                <a:gridCol w="1266396"/>
              </a:tblGrid>
              <a:tr h="379699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Service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Version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Service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Version</a:t>
                      </a:r>
                      <a:endParaRPr lang="en-US" noProof="0" dirty="0"/>
                    </a:p>
                  </a:txBody>
                  <a:tcPr anchor="ctr"/>
                </a:tc>
              </a:tr>
              <a:tr h="362717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Box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4.0.5101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Mega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1.0.5</a:t>
                      </a:r>
                      <a:endParaRPr lang="en-US" noProof="0" dirty="0"/>
                    </a:p>
                  </a:txBody>
                  <a:tcPr/>
                </a:tc>
              </a:tr>
              <a:tr h="362717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Cloud Drive (Amazon)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2.4.2013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OneDrive (Microsoft)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17.3.1166</a:t>
                      </a:r>
                      <a:endParaRPr lang="en-US" noProof="0" dirty="0"/>
                    </a:p>
                  </a:txBody>
                  <a:tcPr/>
                </a:tc>
              </a:tr>
              <a:tr h="362717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Copy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1.45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Wuala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Olympus</a:t>
                      </a:r>
                      <a:endParaRPr lang="en-US" i="1" noProof="0" dirty="0"/>
                    </a:p>
                  </a:txBody>
                  <a:tcPr/>
                </a:tc>
              </a:tr>
              <a:tr h="362717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Dropbox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2.8.4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62717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Google Drive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1.16.7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0" i="1" noProof="0" dirty="0" smtClean="0"/>
                        <a:t>Horizon</a:t>
                      </a:r>
                      <a:endParaRPr lang="en-US" b="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1.5.0</a:t>
                      </a:r>
                      <a:endParaRPr lang="en-US" noProof="0" dirty="0"/>
                    </a:p>
                  </a:txBody>
                  <a:tcPr/>
                </a:tc>
              </a:tr>
              <a:tr h="362717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hubiC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1.2.4.79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noProof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0" i="1" noProof="0" dirty="0" smtClean="0"/>
                        <a:t>ownCloud</a:t>
                      </a:r>
                      <a:endParaRPr lang="en-US" b="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1.5.2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352374" y="696788"/>
            <a:ext cx="3537828" cy="769441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it-IT" sz="50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itchFamily="34" charset="0"/>
                <a:cs typeface="Arial" pitchFamily="34" charset="0"/>
              </a:rPr>
              <a:t>2</a:t>
            </a:r>
            <a:endParaRPr lang="it-IT" sz="50000" b="1" dirty="0">
              <a:solidFill>
                <a:schemeClr val="accent2">
                  <a:lumMod val="60000"/>
                  <a:lumOff val="40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5831" y="2690336"/>
            <a:ext cx="5032339" cy="1477328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System Architecture</a:t>
            </a:r>
            <a:br>
              <a:rPr lang="en-US" sz="48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Discovery</a:t>
            </a:r>
            <a:endParaRPr lang="en-US" sz="40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cs typeface="Arial" pitchFamily="34" charset="0"/>
              </a:rPr>
              <a:t>Testbed: </a:t>
            </a:r>
            <a:r>
              <a:rPr lang="en-US" dirty="0" smtClean="0"/>
              <a:t>Learning phase</a:t>
            </a:r>
            <a:endParaRPr lang="en-US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84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How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identify traffic flows </a:t>
            </a:r>
            <a:r>
              <a:rPr lang="en-US" dirty="0" smtClean="0">
                <a:solidFill>
                  <a:srgbClr val="000000"/>
                </a:solidFill>
              </a:rPr>
              <a:t>to storage providers?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Traffic can be classified as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Control</a:t>
            </a:r>
            <a:r>
              <a:rPr lang="en-US" dirty="0">
                <a:solidFill>
                  <a:srgbClr val="000000"/>
                </a:solidFill>
              </a:rPr>
              <a:t>	authentication, files meta-data, notification of changes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Storage</a:t>
            </a:r>
            <a:r>
              <a:rPr lang="en-US" dirty="0">
                <a:solidFill>
                  <a:srgbClr val="000000"/>
                </a:solidFill>
              </a:rPr>
              <a:t>	payload of users’ </a:t>
            </a:r>
            <a:r>
              <a:rPr lang="en-US" dirty="0" smtClean="0">
                <a:solidFill>
                  <a:srgbClr val="000000"/>
                </a:solidFill>
              </a:rPr>
              <a:t>files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All traffic to storage providers is </a:t>
            </a:r>
            <a:r>
              <a:rPr lang="en-US" dirty="0" smtClean="0"/>
              <a:t>encrypted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Curiosity: Wuala </a:t>
            </a:r>
            <a:r>
              <a:rPr lang="en-US" sz="1800" dirty="0"/>
              <a:t>uses plain HTTP as encryption is </a:t>
            </a:r>
            <a:r>
              <a:rPr lang="en-US" sz="1800" dirty="0" smtClean="0"/>
              <a:t>performed by the application</a:t>
            </a:r>
            <a:endParaRPr lang="en-US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 dirty="0"/>
          </a:p>
        </p:txBody>
      </p:sp>
      <p:sp>
        <p:nvSpPr>
          <p:cNvPr id="3" name="AutoShape 10" descr="https://www.clouda.ca/wp-content/uploads/2014/12/Logo_OwnClou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8" name="Rettangolo 67"/>
          <p:cNvSpPr/>
          <p:nvPr/>
        </p:nvSpPr>
        <p:spPr>
          <a:xfrm rot="16200000">
            <a:off x="3510001" y="-1294345"/>
            <a:ext cx="2124000" cy="82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181519" y="1793075"/>
            <a:ext cx="7234927" cy="1984095"/>
            <a:chOff x="1037503" y="1793075"/>
            <a:chExt cx="7234927" cy="1984095"/>
          </a:xfrm>
        </p:grpSpPr>
        <p:pic>
          <p:nvPicPr>
            <p:cNvPr id="39" name="Picture 5" descr="C:\Users\Virtual_7\Desktop\notebook-51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74" y="2403128"/>
              <a:ext cx="1152000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urved Connector 42"/>
            <p:cNvCxnSpPr>
              <a:stCxn id="39" idx="2"/>
              <a:endCxn id="36" idx="3"/>
            </p:cNvCxnSpPr>
            <p:nvPr/>
          </p:nvCxnSpPr>
          <p:spPr>
            <a:xfrm rot="5400000" flipH="1" flipV="1">
              <a:off x="2330497" y="2089731"/>
              <a:ext cx="903777" cy="2027018"/>
            </a:xfrm>
            <a:prstGeom prst="curvedConnector4">
              <a:avLst>
                <a:gd name="adj1" fmla="val -25294"/>
                <a:gd name="adj2" fmla="val 64208"/>
              </a:avLst>
            </a:prstGeom>
            <a:ln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2"/>
            <p:cNvCxnSpPr>
              <a:stCxn id="36" idx="1"/>
              <a:endCxn id="4100" idx="2"/>
            </p:cNvCxnSpPr>
            <p:nvPr/>
          </p:nvCxnSpPr>
          <p:spPr>
            <a:xfrm>
              <a:off x="5235895" y="2651351"/>
              <a:ext cx="2122182" cy="937378"/>
            </a:xfrm>
            <a:prstGeom prst="curvedConnector4">
              <a:avLst>
                <a:gd name="adj1" fmla="val 35637"/>
                <a:gd name="adj2" fmla="val 124387"/>
              </a:avLst>
            </a:prstGeom>
            <a:ln w="25400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" name="Gruppo 4096"/>
            <p:cNvGrpSpPr/>
            <p:nvPr/>
          </p:nvGrpSpPr>
          <p:grpSpPr>
            <a:xfrm>
              <a:off x="3455477" y="1793075"/>
              <a:ext cx="2120837" cy="1279404"/>
              <a:chOff x="3419872" y="3212976"/>
              <a:chExt cx="2120837" cy="1279404"/>
            </a:xfrm>
          </p:grpSpPr>
          <p:pic>
            <p:nvPicPr>
              <p:cNvPr id="36" name="Picture 3" descr="E:\Scrivania\disegno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4" t="23669" r="44679" b="56590"/>
              <a:stretch/>
            </p:blipFill>
            <p:spPr bwMode="auto">
              <a:xfrm flipH="1">
                <a:off x="3760290" y="3650124"/>
                <a:ext cx="1440000" cy="842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88"/>
              <p:cNvSpPr txBox="1"/>
              <p:nvPr/>
            </p:nvSpPr>
            <p:spPr>
              <a:xfrm>
                <a:off x="3419872" y="3212976"/>
                <a:ext cx="2120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Monitoring Gateway</a:t>
                </a:r>
                <a:endParaRPr lang="en-US" i="1" dirty="0"/>
              </a:p>
            </p:txBody>
          </p:sp>
        </p:grpSp>
        <p:grpSp>
          <p:nvGrpSpPr>
            <p:cNvPr id="4099" name="Gruppo 4098"/>
            <p:cNvGrpSpPr/>
            <p:nvPr/>
          </p:nvGrpSpPr>
          <p:grpSpPr>
            <a:xfrm>
              <a:off x="6443724" y="2011230"/>
              <a:ext cx="1828706" cy="1577499"/>
              <a:chOff x="6537344" y="3219653"/>
              <a:chExt cx="1828706" cy="1577499"/>
            </a:xfrm>
          </p:grpSpPr>
          <p:sp>
            <p:nvSpPr>
              <p:cNvPr id="47" name="TextBox 88"/>
              <p:cNvSpPr txBox="1"/>
              <p:nvPr/>
            </p:nvSpPr>
            <p:spPr>
              <a:xfrm>
                <a:off x="6537344" y="3219653"/>
                <a:ext cx="1828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 smtClean="0"/>
                  <a:t>Storage Providers</a:t>
                </a:r>
                <a:endParaRPr lang="en-US" i="1" dirty="0"/>
              </a:p>
            </p:txBody>
          </p:sp>
          <p:pic>
            <p:nvPicPr>
              <p:cNvPr id="4100" name="Picture 4" descr="https://cdn2.iconfinder.com/data/icons/modern-future-technology/128/super-computer-data-center-128.pn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444444">
                      <a:alpha val="5882"/>
                    </a:srgbClr>
                  </a:clrFrom>
                  <a:clrTo>
                    <a:srgbClr val="44444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097" y="3577951"/>
                <a:ext cx="1219200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TextBox 88"/>
            <p:cNvSpPr txBox="1"/>
            <p:nvPr/>
          </p:nvSpPr>
          <p:spPr>
            <a:xfrm>
              <a:off x="1037503" y="1872731"/>
              <a:ext cx="1330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Applications</a:t>
              </a:r>
              <a:br>
                <a:rPr lang="en-US" i="1" dirty="0" smtClean="0"/>
              </a:br>
              <a:r>
                <a:rPr lang="en-US" i="1" dirty="0" smtClean="0"/>
                <a:t>under test</a:t>
              </a:r>
              <a:endParaRPr lang="en-US" i="1" dirty="0"/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3255895" y="3192395"/>
              <a:ext cx="2520000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Compile </a:t>
              </a:r>
              <a:r>
                <a:rPr lang="en-US" dirty="0"/>
                <a:t>hostnames </a:t>
              </a:r>
              <a:r>
                <a:rPr lang="en-US" dirty="0" smtClean="0"/>
                <a:t>lists</a:t>
              </a:r>
            </a:p>
            <a:p>
              <a:pPr algn="ctr"/>
              <a:r>
                <a:rPr lang="en-US" sz="1400" i="1" dirty="0" smtClean="0"/>
                <a:t>e.g., upload.drive.google.com</a:t>
              </a:r>
              <a:endParaRPr lang="en-US" sz="1400" i="1" dirty="0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1313203" y="2580097"/>
              <a:ext cx="774496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6" name="Picture 14" descr="https://cf.dropboxstatic.com/static/images/brand/glyph@2x-vflJ1vxbq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585" y="2596437"/>
              <a:ext cx="1926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8" descr="http://dcru4hk03ubjk.cloudfront.net/img/products/banner/google-drive-banner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AFAFC"/>
                </a:clrFrom>
                <a:clrTo>
                  <a:srgbClr val="FAFA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7" t="19499" r="34980" b="15831"/>
            <a:stretch/>
          </p:blipFill>
          <p:spPr bwMode="auto">
            <a:xfrm>
              <a:off x="1454044" y="2800355"/>
              <a:ext cx="216000" cy="19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6" descr="https://lh3.googleusercontent.com/fvcvos7yoV2ARXkiudyQlKEL8Hohf_o2juAu_fuY8KLmp5GMbdE4CISdRFGsWRE4PyU=w30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9" b="16484"/>
            <a:stretch/>
          </p:blipFill>
          <p:spPr bwMode="auto">
            <a:xfrm>
              <a:off x="1310028" y="2592797"/>
              <a:ext cx="288000" cy="18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4" descr="http://ww1.prweb.com/prfiles/2013/02/20/11064246/gI_112509_Copy%20Logo.pn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" r="51609"/>
            <a:stretch/>
          </p:blipFill>
          <p:spPr bwMode="auto">
            <a:xfrm>
              <a:off x="1761126" y="2781741"/>
              <a:ext cx="288000" cy="230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2" descr="http://www.opensourceforu.efytimes.com/wp-content/uploads/2012/03/owncloud-logo-350x223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4308">
              <a:off x="1834936" y="2588339"/>
              <a:ext cx="288000" cy="18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ttangolo 27"/>
          <p:cNvSpPr/>
          <p:nvPr/>
        </p:nvSpPr>
        <p:spPr>
          <a:xfrm rot="16200000">
            <a:off x="-416555" y="2629656"/>
            <a:ext cx="2124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Passive monitoring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Data Center Topology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First question: Where are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datacenters located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From learning phase, collect a </a:t>
            </a:r>
            <a:r>
              <a:rPr lang="en-US" sz="2200" dirty="0">
                <a:solidFill>
                  <a:srgbClr val="000000"/>
                </a:solidFill>
              </a:rPr>
              <a:t>list of hostnames </a:t>
            </a:r>
            <a:r>
              <a:rPr lang="en-US" sz="2200" dirty="0" smtClean="0">
                <a:solidFill>
                  <a:srgbClr val="000000"/>
                </a:solidFill>
              </a:rPr>
              <a:t>for each service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Resolve each hostname using ~</a:t>
            </a:r>
            <a:r>
              <a:rPr lang="en-US" sz="2200" dirty="0">
                <a:solidFill>
                  <a:srgbClr val="000000"/>
                </a:solidFill>
              </a:rPr>
              <a:t>2,000 </a:t>
            </a:r>
            <a:r>
              <a:rPr lang="en-US" sz="2200" dirty="0" smtClean="0">
                <a:solidFill>
                  <a:srgbClr val="000000"/>
                </a:solidFill>
              </a:rPr>
              <a:t>open DNS servers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</a:rPr>
              <a:t>Locate IP addresses </a:t>
            </a:r>
          </a:p>
          <a:p>
            <a:pPr lvl="1">
              <a:spcBef>
                <a:spcPts val="0"/>
              </a:spcBef>
            </a:pPr>
            <a:r>
              <a:rPr lang="en-US" b="1" i="1" dirty="0" smtClean="0">
                <a:solidFill>
                  <a:srgbClr val="000000"/>
                </a:solidFill>
              </a:rPr>
              <a:t>Triangulation </a:t>
            </a:r>
            <a:r>
              <a:rPr lang="en-US" dirty="0">
                <a:solidFill>
                  <a:srgbClr val="000000"/>
                </a:solidFill>
              </a:rPr>
              <a:t>from PlanetLab </a:t>
            </a:r>
            <a:r>
              <a:rPr lang="en-US" dirty="0" smtClean="0">
                <a:solidFill>
                  <a:srgbClr val="000000"/>
                </a:solidFill>
              </a:rPr>
              <a:t>nodes and </a:t>
            </a:r>
            <a:r>
              <a:rPr lang="en-US" b="1" i="1" dirty="0" smtClean="0">
                <a:solidFill>
                  <a:srgbClr val="000000"/>
                </a:solidFill>
              </a:rPr>
              <a:t>Airport-Tags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FQDNs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15964"/>
              </p:ext>
            </p:extLst>
          </p:nvPr>
        </p:nvGraphicFramePr>
        <p:xfrm>
          <a:off x="432000" y="3269919"/>
          <a:ext cx="8280000" cy="29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000"/>
                <a:gridCol w="2520000"/>
                <a:gridCol w="1800000"/>
                <a:gridCol w="180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Service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Topology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Datacenters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RTT [ms]</a:t>
                      </a:r>
                      <a:endParaRPr lang="en-US" sz="20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Dropbox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Centralized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U.S.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100</a:t>
                      </a:r>
                      <a:endParaRPr lang="en-US" sz="16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Google Drive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Distributed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Worldwide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10</a:t>
                      </a:r>
                      <a:endParaRPr lang="en-US" sz="16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OneDrive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Partially</a:t>
                      </a:r>
                      <a:r>
                        <a:rPr lang="en-US" sz="1600" baseline="0" noProof="0" dirty="0" smtClean="0"/>
                        <a:t> Distributed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U.S./Asia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130</a:t>
                      </a:r>
                      <a:endParaRPr lang="en-US" sz="16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Cloud Drive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Partially</a:t>
                      </a:r>
                      <a:r>
                        <a:rPr lang="en-US" sz="1600" baseline="0" noProof="0" dirty="0" smtClean="0"/>
                        <a:t> Distributed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U.S./Europe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45</a:t>
                      </a:r>
                      <a:endParaRPr lang="en-US" sz="16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Mega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Partially</a:t>
                      </a:r>
                      <a:r>
                        <a:rPr lang="en-US" sz="1600" baseline="0" noProof="0" dirty="0" smtClean="0"/>
                        <a:t> Distributed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Europe/Oceania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45</a:t>
                      </a:r>
                      <a:endParaRPr lang="en-US" sz="16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Wuala, hubiC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Centralized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Europe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35, 25</a:t>
                      </a:r>
                      <a:endParaRPr lang="en-US" sz="1600" noProof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Box, Copy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Centralized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U.S.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170, 120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10" descr="https://www.clouda.ca/wp-content/uploads/2014/12/Logo_OwnClou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2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Traffic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 question: What happens when apps run in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idle state</a:t>
            </a:r>
            <a:r>
              <a:rPr lang="en-US" dirty="0"/>
              <a:t>?</a:t>
            </a:r>
            <a:endParaRPr lang="en-US" sz="2200" dirty="0"/>
          </a:p>
          <a:p>
            <a:r>
              <a:rPr lang="en-US" sz="2200" dirty="0" smtClean="0"/>
              <a:t>Two phases: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login</a:t>
            </a:r>
            <a:r>
              <a:rPr lang="en-US" sz="2200" dirty="0" smtClean="0"/>
              <a:t> and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polling</a:t>
            </a:r>
            <a:r>
              <a:rPr lang="en-US" sz="2200" dirty="0" smtClean="0"/>
              <a:t> for changes</a:t>
            </a:r>
          </a:p>
          <a:p>
            <a:pPr lvl="1"/>
            <a:r>
              <a:rPr lang="en-US" sz="1800" dirty="0" smtClean="0"/>
              <a:t>Common polling interval is </a:t>
            </a:r>
            <a:r>
              <a:rPr lang="en-US" sz="1800" b="1" dirty="0" smtClean="0"/>
              <a:t>60s</a:t>
            </a:r>
          </a:p>
          <a:p>
            <a:pPr lvl="1"/>
            <a:r>
              <a:rPr lang="en-US" sz="1800" b="1" dirty="0" smtClean="0"/>
              <a:t>Wuala </a:t>
            </a:r>
            <a:r>
              <a:rPr lang="en-US" sz="1800" dirty="0" smtClean="0"/>
              <a:t>and </a:t>
            </a:r>
            <a:r>
              <a:rPr lang="en-US" sz="1800" b="1" dirty="0" smtClean="0"/>
              <a:t>Cloud Drive </a:t>
            </a:r>
            <a:r>
              <a:rPr lang="en-US" sz="1800" dirty="0" smtClean="0"/>
              <a:t>use 5min</a:t>
            </a:r>
            <a:endParaRPr lang="en-US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 dirty="0"/>
          </a:p>
        </p:txBody>
      </p:sp>
      <p:pic>
        <p:nvPicPr>
          <p:cNvPr id="7170" name="Picture 2" descr="E:\Scrivania\mi-parcours figs\idle_cli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4" y="2902020"/>
            <a:ext cx="6129032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139952" y="6034020"/>
            <a:ext cx="1440000" cy="288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390988" y="3530840"/>
            <a:ext cx="360000" cy="216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 rot="6191871">
            <a:off x="2107210" y="4042298"/>
            <a:ext cx="540000" cy="28800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783060" y="3170560"/>
            <a:ext cx="2340000" cy="7920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lumOff val="25000"/>
                </a:schemeClr>
              </a:gs>
              <a:gs pos="35000">
                <a:schemeClr val="accent2">
                  <a:lumMod val="30000"/>
                  <a:lumOff val="7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</a:gra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b="1" dirty="0" smtClean="0"/>
              <a:t>Cloud Drive </a:t>
            </a:r>
            <a:r>
              <a:rPr lang="en-US" dirty="0" smtClean="0"/>
              <a:t>is more chatty during login</a:t>
            </a:r>
          </a:p>
        </p:txBody>
      </p:sp>
      <p:sp>
        <p:nvSpPr>
          <p:cNvPr id="14" name="Freccia a destra 13"/>
          <p:cNvSpPr/>
          <p:nvPr/>
        </p:nvSpPr>
        <p:spPr>
          <a:xfrm rot="8695028">
            <a:off x="7456950" y="3842164"/>
            <a:ext cx="540000" cy="28800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660232" y="3095875"/>
            <a:ext cx="2160000" cy="7920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lumOff val="25000"/>
                </a:schemeClr>
              </a:gs>
              <a:gs pos="35000">
                <a:schemeClr val="accent2">
                  <a:lumMod val="30000"/>
                  <a:lumOff val="7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</a:gra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b="1" dirty="0" smtClean="0"/>
              <a:t>Horizon</a:t>
            </a:r>
            <a:r>
              <a:rPr lang="en-US" dirty="0" smtClean="0"/>
              <a:t> 1.04kb/s</a:t>
            </a:r>
          </a:p>
          <a:p>
            <a:pPr algn="ctr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b="1" dirty="0" smtClean="0"/>
              <a:t>ownCloud</a:t>
            </a:r>
            <a:r>
              <a:rPr lang="en-US" dirty="0" smtClean="0"/>
              <a:t> 1.24kb/s</a:t>
            </a:r>
          </a:p>
        </p:txBody>
      </p:sp>
      <p:sp>
        <p:nvSpPr>
          <p:cNvPr id="16" name="Freccia a destra 15"/>
          <p:cNvSpPr/>
          <p:nvPr/>
        </p:nvSpPr>
        <p:spPr>
          <a:xfrm rot="13914468">
            <a:off x="6670134" y="4920577"/>
            <a:ext cx="540000" cy="28800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5904488" y="5241972"/>
            <a:ext cx="3060000" cy="948732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lumOff val="25000"/>
                </a:schemeClr>
              </a:gs>
              <a:gs pos="35000">
                <a:schemeClr val="accent2">
                  <a:lumMod val="30000"/>
                  <a:lumOff val="7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</a:gra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b="1" dirty="0" smtClean="0"/>
              <a:t>hubiC </a:t>
            </a:r>
            <a:r>
              <a:rPr lang="en-US" dirty="0" smtClean="0"/>
              <a:t>0.72kb/s, increases</a:t>
            </a:r>
            <a:br>
              <a:rPr lang="en-US" dirty="0" smtClean="0"/>
            </a:br>
            <a:r>
              <a:rPr lang="en-US" dirty="0" smtClean="0"/>
              <a:t>as more files are added</a:t>
            </a:r>
            <a:br>
              <a:rPr lang="en-US" dirty="0" smtClean="0"/>
            </a:br>
            <a:r>
              <a:rPr lang="en-US" dirty="0" smtClean="0"/>
              <a:t>12kb/s with 90MB in 450 files</a:t>
            </a:r>
          </a:p>
        </p:txBody>
      </p:sp>
    </p:spTree>
    <p:extLst>
      <p:ext uri="{BB962C8B-B14F-4D97-AF65-F5344CB8AC3E}">
        <p14:creationId xmlns:p14="http://schemas.microsoft.com/office/powerpoint/2010/main" val="39728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3" grpId="0" animBg="1"/>
      <p:bldP spid="13" grpId="1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-372080" y="643830"/>
            <a:ext cx="3537828" cy="769441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it-IT" sz="50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MT" pitchFamily="34" charset="0"/>
                <a:cs typeface="Arial" pitchFamily="34" charset="0"/>
              </a:rPr>
              <a:t>3</a:t>
            </a:r>
            <a:endParaRPr lang="it-IT" sz="50000" b="1" dirty="0">
              <a:solidFill>
                <a:schemeClr val="accent3">
                  <a:lumMod val="60000"/>
                  <a:lumOff val="40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05963" y="3059668"/>
            <a:ext cx="4532075" cy="73866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Client Capabilities</a:t>
            </a:r>
            <a:endParaRPr lang="en-US" sz="40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25561</TotalTime>
  <Words>1381</Words>
  <Application>Microsoft Office PowerPoint</Application>
  <PresentationFormat>Presentazione su schermo (4:3)</PresentationFormat>
  <Paragraphs>606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Motivation and Goals</vt:lpstr>
      <vt:lpstr>Methodology</vt:lpstr>
      <vt:lpstr>Storage Services Under Test</vt:lpstr>
      <vt:lpstr>Presentazione standard di PowerPoint</vt:lpstr>
      <vt:lpstr>Testbed: Learning phase</vt:lpstr>
      <vt:lpstr>Data Center Topology</vt:lpstr>
      <vt:lpstr>Background Traffic</vt:lpstr>
      <vt:lpstr>Presentazione standard di PowerPoint</vt:lpstr>
      <vt:lpstr>Testbed: Active Measurements</vt:lpstr>
      <vt:lpstr>Capabilities</vt:lpstr>
      <vt:lpstr>Bundling</vt:lpstr>
      <vt:lpstr>Bundling</vt:lpstr>
      <vt:lpstr>Compression</vt:lpstr>
      <vt:lpstr>Compression</vt:lpstr>
      <vt:lpstr>Presentazione standard di PowerPoint</vt:lpstr>
      <vt:lpstr>Testbed: Active Measurements</vt:lpstr>
      <vt:lpstr>Testbed: Active Measurements</vt:lpstr>
      <vt:lpstr>Testbed: Active Measurements</vt:lpstr>
      <vt:lpstr>Testbed: Active Measurements</vt:lpstr>
      <vt:lpstr>Synchronization Delay</vt:lpstr>
      <vt:lpstr>Synchronization Delay</vt:lpstr>
      <vt:lpstr>Synchronization Delay</vt:lpstr>
      <vt:lpstr>Synchronization Delay</vt:lpstr>
      <vt:lpstr>Synchronization Delay</vt:lpstr>
      <vt:lpstr>Presentazione standard di PowerPoint</vt:lpstr>
      <vt:lpstr>Summary of Benchmark Results</vt:lpstr>
      <vt:lpstr>Summary of Benchmark Results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Virtual_7</dc:creator>
  <cp:lastModifiedBy>Enrico Bocchi</cp:lastModifiedBy>
  <cp:revision>1466</cp:revision>
  <cp:lastPrinted>2016-01-15T10:00:50Z</cp:lastPrinted>
  <dcterms:created xsi:type="dcterms:W3CDTF">2015-06-17T16:53:35Z</dcterms:created>
  <dcterms:modified xsi:type="dcterms:W3CDTF">2016-01-17T16:04:56Z</dcterms:modified>
</cp:coreProperties>
</file>